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 id="2147483851" r:id="rId2"/>
    <p:sldMasterId id="2147483865" r:id="rId3"/>
  </p:sldMasterIdLst>
  <p:notesMasterIdLst>
    <p:notesMasterId r:id="rId62"/>
  </p:notesMasterIdLst>
  <p:sldIdLst>
    <p:sldId id="256" r:id="rId4"/>
    <p:sldId id="331" r:id="rId5"/>
    <p:sldId id="262" r:id="rId6"/>
    <p:sldId id="258" r:id="rId7"/>
    <p:sldId id="259" r:id="rId8"/>
    <p:sldId id="260" r:id="rId9"/>
    <p:sldId id="264" r:id="rId10"/>
    <p:sldId id="270" r:id="rId11"/>
    <p:sldId id="265" r:id="rId12"/>
    <p:sldId id="261" r:id="rId13"/>
    <p:sldId id="267" r:id="rId14"/>
    <p:sldId id="322" r:id="rId15"/>
    <p:sldId id="271" r:id="rId16"/>
    <p:sldId id="269" r:id="rId17"/>
    <p:sldId id="273" r:id="rId18"/>
    <p:sldId id="275" r:id="rId19"/>
    <p:sldId id="274" r:id="rId20"/>
    <p:sldId id="276" r:id="rId21"/>
    <p:sldId id="286" r:id="rId22"/>
    <p:sldId id="294" r:id="rId23"/>
    <p:sldId id="323" r:id="rId24"/>
    <p:sldId id="277" r:id="rId25"/>
    <p:sldId id="280" r:id="rId26"/>
    <p:sldId id="281" r:id="rId27"/>
    <p:sldId id="282" r:id="rId28"/>
    <p:sldId id="284" r:id="rId29"/>
    <p:sldId id="288" r:id="rId30"/>
    <p:sldId id="318" r:id="rId31"/>
    <p:sldId id="289" r:id="rId32"/>
    <p:sldId id="292" r:id="rId33"/>
    <p:sldId id="324" r:id="rId34"/>
    <p:sldId id="325" r:id="rId35"/>
    <p:sldId id="304" r:id="rId36"/>
    <p:sldId id="295" r:id="rId37"/>
    <p:sldId id="326" r:id="rId38"/>
    <p:sldId id="297" r:id="rId39"/>
    <p:sldId id="298" r:id="rId40"/>
    <p:sldId id="299" r:id="rId41"/>
    <p:sldId id="300" r:id="rId42"/>
    <p:sldId id="327" r:id="rId43"/>
    <p:sldId id="301" r:id="rId44"/>
    <p:sldId id="302" r:id="rId45"/>
    <p:sldId id="328" r:id="rId46"/>
    <p:sldId id="303" r:id="rId47"/>
    <p:sldId id="305" r:id="rId48"/>
    <p:sldId id="315" r:id="rId49"/>
    <p:sldId id="307" r:id="rId50"/>
    <p:sldId id="308" r:id="rId51"/>
    <p:sldId id="310" r:id="rId52"/>
    <p:sldId id="311" r:id="rId53"/>
    <p:sldId id="309" r:id="rId54"/>
    <p:sldId id="312" r:id="rId55"/>
    <p:sldId id="316" r:id="rId56"/>
    <p:sldId id="314" r:id="rId57"/>
    <p:sldId id="329" r:id="rId58"/>
    <p:sldId id="330" r:id="rId59"/>
    <p:sldId id="319" r:id="rId60"/>
    <p:sldId id="321" r:id="rId61"/>
  </p:sldIdLst>
  <p:sldSz cx="9144000" cy="6858000" type="screen4x3"/>
  <p:notesSz cx="6797675" cy="9872663"/>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erhagen, M. (Maartje)" initials="MP" lastIdx="6" clrIdx="0"/>
  <p:cmAuthor id="1" name="Weda, mr. J. (Jan)" initials="J." lastIdx="2" clrIdx="1"/>
  <p:cmAuthor id="2" name="MetamorfoseVertalingen" initials="MV" lastIdx="1" clrIdx="2">
    <p:extLst/>
  </p:cmAuthor>
  <p:cmAuthor id="3" name="Gail Rajgor" initials="" lastIdx="6"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2" autoAdjust="0"/>
    <p:restoredTop sz="90931" autoAdjust="0"/>
  </p:normalViewPr>
  <p:slideViewPr>
    <p:cSldViewPr snapToGrid="0" showGuides="1">
      <p:cViewPr>
        <p:scale>
          <a:sx n="74" d="100"/>
          <a:sy n="74" d="100"/>
        </p:scale>
        <p:origin x="-130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commentAuthors" Target="commen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7-14T10:55:50.863" idx="1">
    <p:pos x="-8" y="27"/>
    <p:text>vierde gedachtestreepje: moet 'volledig' hier niet weg? Nu wordt gesuggereerd dat startdatum kan worden aangepast, al is een deel van het park al ingebruik genomen. Ik vraag me af of dat de bedoeling is.</p:text>
  </p:cm>
</p:cmLst>
</file>

<file path=ppt/comments/comment2.xml><?xml version="1.0" encoding="utf-8"?>
<p:cmLst xmlns:a="http://schemas.openxmlformats.org/drawingml/2006/main" xmlns:r="http://schemas.openxmlformats.org/officeDocument/2006/relationships" xmlns:p="http://schemas.openxmlformats.org/presentationml/2006/main">
  <p:cm authorId="3" dt="2016-07-21T12:08:37.983" idx="6">
    <p:pos x="5602" y="799"/>
    <p:text>deleted “Click here to add title”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CC984B10-8634-462C-91F3-69F24DFB076E}" type="datetimeFigureOut">
              <a:rPr lang="nl-NL" smtClean="0"/>
              <a:t>26-7-2016</a:t>
            </a:fld>
            <a:endParaRPr lang="nl-NL" dirty="0"/>
          </a:p>
        </p:txBody>
      </p:sp>
      <p:sp>
        <p:nvSpPr>
          <p:cNvPr id="4" name="Tijdelijke aanduiding voor dia-afbeelding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22090238-D9B6-4518-95CB-6242AF9A172E}" type="slidenum">
              <a:rPr lang="nl-NL" smtClean="0"/>
              <a:t>‹nr.›</a:t>
            </a:fld>
            <a:endParaRPr lang="nl-NL" dirty="0"/>
          </a:p>
        </p:txBody>
      </p:sp>
    </p:spTree>
    <p:extLst>
      <p:ext uri="{BB962C8B-B14F-4D97-AF65-F5344CB8AC3E}">
        <p14:creationId xmlns:p14="http://schemas.microsoft.com/office/powerpoint/2010/main" val="1224450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pPr algn="l" rtl="0"/>
            <a:fld id="{22090238-D9B6-4518-95CB-6242AF9A172E}" type="slidenum">
              <a:rPr/>
              <a:t>1</a:t>
            </a:fld>
            <a:endParaRPr lang="en-GB" dirty="0"/>
          </a:p>
        </p:txBody>
      </p:sp>
    </p:spTree>
    <p:extLst>
      <p:ext uri="{BB962C8B-B14F-4D97-AF65-F5344CB8AC3E}">
        <p14:creationId xmlns:p14="http://schemas.microsoft.com/office/powerpoint/2010/main" val="2357948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90238-D9B6-4518-95CB-6242AF9A172E}" type="slidenum">
              <a:rPr lang="nl-NL" smtClean="0"/>
              <a:t>16</a:t>
            </a:fld>
            <a:endParaRPr lang="nl-NL" dirty="0"/>
          </a:p>
        </p:txBody>
      </p:sp>
    </p:spTree>
    <p:extLst>
      <p:ext uri="{BB962C8B-B14F-4D97-AF65-F5344CB8AC3E}">
        <p14:creationId xmlns:p14="http://schemas.microsoft.com/office/powerpoint/2010/main" val="3528015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90238-D9B6-4518-95CB-6242AF9A172E}" type="slidenum">
              <a:rPr lang="nl-NL" smtClean="0"/>
              <a:t>27</a:t>
            </a:fld>
            <a:endParaRPr lang="nl-NL" dirty="0"/>
          </a:p>
        </p:txBody>
      </p:sp>
    </p:spTree>
    <p:extLst>
      <p:ext uri="{BB962C8B-B14F-4D97-AF65-F5344CB8AC3E}">
        <p14:creationId xmlns:p14="http://schemas.microsoft.com/office/powerpoint/2010/main" val="12990380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_NL">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330FFF43-A68E-4441-863F-1E5FDC9C9E7E}" type="datetimeFigureOut">
              <a:rPr lang="nl-NL" smtClean="0"/>
              <a:pPr/>
              <a:t>26-7-2016</a:t>
            </a:fld>
            <a:endParaRPr lang="nl-NL" dirty="0"/>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9879"/>
          <a:stretch/>
        </p:blipFill>
        <p:spPr bwMode="auto">
          <a:xfrm>
            <a:off x="-1786" y="9899"/>
            <a:ext cx="9145784" cy="1512168"/>
          </a:xfrm>
          <a:prstGeom prst="rect">
            <a:avLst/>
          </a:prstGeom>
          <a:noFill/>
          <a:ln w="9525">
            <a:noFill/>
            <a:miter lim="800000"/>
            <a:headEnd/>
            <a:tailEnd/>
          </a:ln>
        </p:spPr>
      </p:pic>
      <p:pic>
        <p:nvPicPr>
          <p:cNvPr id="8" name="Afbeelding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16016" y="6381328"/>
            <a:ext cx="2284095" cy="404813"/>
          </a:xfrm>
          <a:prstGeom prst="rect">
            <a:avLst/>
          </a:prstGeom>
        </p:spPr>
      </p:pic>
    </p:spTree>
    <p:extLst>
      <p:ext uri="{BB962C8B-B14F-4D97-AF65-F5344CB8AC3E}">
        <p14:creationId xmlns:p14="http://schemas.microsoft.com/office/powerpoint/2010/main" val="10357136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abel">
    <p:spTree>
      <p:nvGrpSpPr>
        <p:cNvPr id="1" name=""/>
        <p:cNvGrpSpPr/>
        <p:nvPr/>
      </p:nvGrpSpPr>
      <p:grpSpPr>
        <a:xfrm>
          <a:off x="0" y="0"/>
          <a:ext cx="0" cy="0"/>
          <a:chOff x="0" y="0"/>
          <a:chExt cx="0" cy="0"/>
        </a:xfrm>
      </p:grpSpPr>
      <p:sp>
        <p:nvSpPr>
          <p:cNvPr id="4" name="Tijdelijke aanduiding voor tabel 3"/>
          <p:cNvSpPr>
            <a:spLocks noGrp="1"/>
          </p:cNvSpPr>
          <p:nvPr>
            <p:ph type="tbl"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tabel wilt toevoegen</a:t>
            </a:r>
            <a:endParaRPr lang="nl-NL" dirty="0"/>
          </a:p>
        </p:txBody>
      </p:sp>
    </p:spTree>
    <p:extLst>
      <p:ext uri="{BB962C8B-B14F-4D97-AF65-F5344CB8AC3E}">
        <p14:creationId xmlns:p14="http://schemas.microsoft.com/office/powerpoint/2010/main" val="7044216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nhoud met bijschrift">
    <p:spTree>
      <p:nvGrpSpPr>
        <p:cNvPr id="1" name=""/>
        <p:cNvGrpSpPr/>
        <p:nvPr/>
      </p:nvGrpSpPr>
      <p:grpSpPr>
        <a:xfrm>
          <a:off x="0" y="0"/>
          <a:ext cx="0" cy="0"/>
          <a:chOff x="0" y="0"/>
          <a:chExt cx="0" cy="0"/>
        </a:xfrm>
      </p:grpSpPr>
      <p:sp>
        <p:nvSpPr>
          <p:cNvPr id="8" name="shpTekst"/>
          <p:cNvSpPr>
            <a:spLocks noGrp="1" noChangeArrowheads="1"/>
          </p:cNvSpPr>
          <p:nvPr>
            <p:ph idx="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nl-NL" sz="2400" dirty="0" smtClean="0"/>
            </a:lvl1pPr>
            <a:lvl2pPr>
              <a:defRPr lang="nl-NL" sz="2000" dirty="0" smtClean="0"/>
            </a:lvl2pPr>
            <a:lvl3pPr>
              <a:defRPr lang="nl-NL" sz="1800" dirty="0" smtClean="0"/>
            </a:lvl3pPr>
          </a:lstStyle>
          <a:p>
            <a:pPr marL="360000" lvl="0" indent="-360000">
              <a:lnSpc>
                <a:spcPct val="90000"/>
              </a:lnSpc>
              <a:spcBef>
                <a:spcPts val="1000"/>
              </a:spcBef>
              <a:buFont typeface="Arial" panose="020B0604020202020204" pitchFamily="34" charset="0"/>
              <a:buChar char="•"/>
            </a:pPr>
            <a:r>
              <a:rPr lang="nl-NL" smtClean="0"/>
              <a:t>Klik om de modelstijlen te bewerken</a:t>
            </a:r>
          </a:p>
          <a:p>
            <a:pPr marL="360000" lvl="1" indent="-360000">
              <a:lnSpc>
                <a:spcPct val="90000"/>
              </a:lnSpc>
              <a:spcBef>
                <a:spcPts val="1000"/>
              </a:spcBef>
              <a:buFont typeface="Arial" panose="020B0604020202020204" pitchFamily="34" charset="0"/>
              <a:buChar char="•"/>
            </a:pPr>
            <a:r>
              <a:rPr lang="nl-NL" smtClean="0"/>
              <a:t>Tweede niveau</a:t>
            </a:r>
          </a:p>
          <a:p>
            <a:pPr marL="360000" lvl="2" indent="-360000">
              <a:lnSpc>
                <a:spcPct val="90000"/>
              </a:lnSpc>
              <a:spcBef>
                <a:spcPts val="1000"/>
              </a:spcBef>
              <a:buFont typeface="Arial" panose="020B0604020202020204" pitchFamily="34" charset="0"/>
              <a:buChar char="•"/>
            </a:pPr>
            <a:r>
              <a:rPr lang="nl-NL" smtClean="0"/>
              <a:t>Derde niveau</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5" name="Tijdelijke aanduiding voor inhoud 14"/>
          <p:cNvSpPr>
            <a:spLocks noGrp="1"/>
          </p:cNvSpPr>
          <p:nvPr>
            <p:ph sz="quarter" idx="10"/>
          </p:nvPr>
        </p:nvSpPr>
        <p:spPr>
          <a:xfrm>
            <a:off x="4572000" y="1052736"/>
            <a:ext cx="4572000" cy="528952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4780226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shpTekst"/>
          <p:cNvSpPr>
            <a:spLocks noGrp="1" noChangeArrowheads="1"/>
          </p:cNvSpPr>
          <p:nvPr>
            <p:ph idx="1" hasCustomPrompt="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2400"/>
            </a:lvl1pPr>
            <a:lvl2pPr>
              <a:defRPr sz="2000"/>
            </a:lvl2pPr>
            <a:lvl3pPr>
              <a:defRPr sz="1800"/>
            </a:lvl3pPr>
          </a:lstStyle>
          <a:p>
            <a:pPr lvl="0"/>
            <a:r>
              <a:rPr lang="nl-NL" dirty="0" smtClean="0"/>
              <a:t>Klik om de opmaakprofielen van de </a:t>
            </a:r>
            <a:r>
              <a:rPr lang="nl-NL" dirty="0" err="1" smtClean="0"/>
              <a:t>modeltekst</a:t>
            </a:r>
            <a:r>
              <a:rPr lang="nl-NL" dirty="0" smtClean="0"/>
              <a:t> te bewerken</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5" name="Tijdelijke aanduiding voor afbeelding 14"/>
          <p:cNvSpPr>
            <a:spLocks noGrp="1"/>
          </p:cNvSpPr>
          <p:nvPr>
            <p:ph type="pic" sz="quarter" idx="10"/>
          </p:nvPr>
        </p:nvSpPr>
        <p:spPr>
          <a:xfrm>
            <a:off x="4572000" y="1052736"/>
            <a:ext cx="4571999" cy="5289525"/>
          </a:xfrm>
          <a:prstGeom prst="rect">
            <a:avLst/>
          </a:prstGeom>
        </p:spPr>
        <p:txBody>
          <a:bodyPr/>
          <a:lstStyle>
            <a:lvl1pPr marL="0" indent="0">
              <a:buFontTx/>
              <a:buNone/>
              <a:defRPr/>
            </a:lvl1pPr>
          </a:lstStyle>
          <a:p>
            <a:r>
              <a:rPr lang="nl-NL" dirty="0" smtClean="0"/>
              <a:t>Klik op het pictogram als u een afbeelding wilt toevoegen</a:t>
            </a:r>
            <a:endParaRPr lang="nl-NL" dirty="0"/>
          </a:p>
        </p:txBody>
      </p:sp>
    </p:spTree>
    <p:extLst>
      <p:ext uri="{BB962C8B-B14F-4D97-AF65-F5344CB8AC3E}">
        <p14:creationId xmlns:p14="http://schemas.microsoft.com/office/powerpoint/2010/main" val="34681589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eldia_NL">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716A2B71-AE8C-4801-A147-CCC2BE27F81A}" type="datetime1">
              <a:rPr lang="nl-NL" smtClean="0">
                <a:solidFill>
                  <a:prstClr val="white"/>
                </a:solidFill>
              </a:rPr>
              <a:pPr/>
              <a:t>26-7-2016</a:t>
            </a:fld>
            <a:endParaRPr lang="nl-NL" dirty="0">
              <a:solidFill>
                <a:prstClr val="white"/>
              </a:solidFill>
            </a:endParaRPr>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9879"/>
          <a:stretch/>
        </p:blipFill>
        <p:spPr bwMode="auto">
          <a:xfrm>
            <a:off x="-1786" y="9899"/>
            <a:ext cx="9145784" cy="1512168"/>
          </a:xfrm>
          <a:prstGeom prst="rect">
            <a:avLst/>
          </a:prstGeom>
          <a:noFill/>
          <a:ln w="9525">
            <a:noFill/>
            <a:miter lim="800000"/>
            <a:headEnd/>
            <a:tailEnd/>
          </a:ln>
        </p:spPr>
      </p:pic>
    </p:spTree>
    <p:extLst>
      <p:ext uri="{BB962C8B-B14F-4D97-AF65-F5344CB8AC3E}">
        <p14:creationId xmlns:p14="http://schemas.microsoft.com/office/powerpoint/2010/main" val="2996249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eldia_UK">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noProof="0" smtClean="0"/>
              <a:t>Klik om de stijl te bewerken</a:t>
            </a:r>
            <a:endParaRPr lang="en-GB" noProof="0"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smtClean="0"/>
              <a:t>Klik om de ondertitelstijl van het model te bewerken</a:t>
            </a:r>
            <a:endParaRPr lang="en-GB" noProof="0" dirty="0"/>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14154D86-3576-4F88-AE0E-96DEC2C9F62E}" type="datetime1">
              <a:rPr lang="nl-NL" smtClean="0">
                <a:solidFill>
                  <a:prstClr val="white"/>
                </a:solidFill>
              </a:rPr>
              <a:pPr/>
              <a:t>26-7-2016</a:t>
            </a:fld>
            <a:endParaRPr lang="en-GB" dirty="0">
              <a:solidFill>
                <a:prstClr val="white"/>
              </a:solidFill>
            </a:endParaRPr>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8824"/>
          <a:stretch/>
        </p:blipFill>
        <p:spPr bwMode="auto">
          <a:xfrm>
            <a:off x="-1" y="0"/>
            <a:ext cx="9144000" cy="1534641"/>
          </a:xfrm>
          <a:prstGeom prst="rect">
            <a:avLst/>
          </a:prstGeom>
          <a:noFill/>
          <a:ln w="9525">
            <a:noFill/>
            <a:miter lim="800000"/>
            <a:headEnd/>
            <a:tailEnd/>
          </a:ln>
        </p:spPr>
      </p:pic>
    </p:spTree>
    <p:extLst>
      <p:ext uri="{BB962C8B-B14F-4D97-AF65-F5344CB8AC3E}">
        <p14:creationId xmlns:p14="http://schemas.microsoft.com/office/powerpoint/2010/main" val="3266246945"/>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0" orient="horz" pos="640" userDrawn="1">
          <p15:clr>
            <a:srgbClr val="FBAE40"/>
          </p15:clr>
        </p15:guide>
        <p15:guide id="1" pos="288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A3BD690D-6251-4BD4-9B1C-E7CA4F442B74}" type="datetime1">
              <a:rPr lang="nl-NL" smtClean="0">
                <a:solidFill>
                  <a:prstClr val="white"/>
                </a:solidFill>
              </a:rPr>
              <a:pPr/>
              <a:t>26-7-2016</a:t>
            </a:fld>
            <a:endParaRPr lang="nl-NL" dirty="0">
              <a:solidFill>
                <a:prstClr val="white"/>
              </a:solidFill>
            </a:endParaRPr>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inhoud 6"/>
          <p:cNvSpPr>
            <a:spLocks noGrp="1"/>
          </p:cNvSpPr>
          <p:nvPr>
            <p:ph sz="quarter" idx="13"/>
          </p:nvPr>
        </p:nvSpPr>
        <p:spPr>
          <a:xfrm>
            <a:off x="246063" y="2145175"/>
            <a:ext cx="8640000" cy="4032250"/>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3390756979"/>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0" orient="horz" pos="2160" userDrawn="1">
          <p15:clr>
            <a:srgbClr val="FBAE40"/>
          </p15:clr>
        </p15:guide>
        <p15:guide id="1"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Tree>
    <p:extLst>
      <p:ext uri="{BB962C8B-B14F-4D97-AF65-F5344CB8AC3E}">
        <p14:creationId xmlns:p14="http://schemas.microsoft.com/office/powerpoint/2010/main" val="346606501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9"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8297C235-06FB-4C12-A00F-5ABD9A3091AF}"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4" name="Tijdelijke aanduiding voor inhoud 6"/>
          <p:cNvSpPr>
            <a:spLocks noGrp="1"/>
          </p:cNvSpPr>
          <p:nvPr>
            <p:ph sz="quarter" idx="13"/>
          </p:nvPr>
        </p:nvSpPr>
        <p:spPr>
          <a:xfrm>
            <a:off x="246063" y="2145175"/>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5" name="Tijdelijke aanduiding voor inhoud 6"/>
          <p:cNvSpPr>
            <a:spLocks noGrp="1"/>
          </p:cNvSpPr>
          <p:nvPr>
            <p:ph sz="quarter" idx="14"/>
          </p:nvPr>
        </p:nvSpPr>
        <p:spPr>
          <a:xfrm>
            <a:off x="4662480" y="2132854"/>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42689641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246323" y="2132853"/>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F1CC7D6D-D4F4-46E7-B8B6-298B4281D2CF}" type="datetime1">
              <a:rPr lang="nl-NL" smtClean="0">
                <a:solidFill>
                  <a:prstClr val="white"/>
                </a:solidFill>
              </a:rPr>
              <a:pPr/>
              <a:t>26-7-2016</a:t>
            </a:fld>
            <a:endParaRPr lang="nl-NL" dirty="0">
              <a:solidFill>
                <a:prstClr val="white"/>
              </a:solidFill>
            </a:endParaRPr>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6" name="Tijdelijke aanduiding voor tekst 2"/>
          <p:cNvSpPr>
            <a:spLocks noGrp="1"/>
          </p:cNvSpPr>
          <p:nvPr>
            <p:ph type="body" idx="12"/>
          </p:nvPr>
        </p:nvSpPr>
        <p:spPr>
          <a:xfrm>
            <a:off x="4657283" y="2156859"/>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7" name="Tijdelijke aanduiding voor inhoud 6"/>
          <p:cNvSpPr>
            <a:spLocks noGrp="1"/>
          </p:cNvSpPr>
          <p:nvPr>
            <p:ph sz="quarter" idx="13"/>
          </p:nvPr>
        </p:nvSpPr>
        <p:spPr>
          <a:xfrm>
            <a:off x="246063" y="292530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8" name="Tijdelijke aanduiding voor inhoud 6"/>
          <p:cNvSpPr>
            <a:spLocks noGrp="1"/>
          </p:cNvSpPr>
          <p:nvPr>
            <p:ph sz="quarter" idx="14"/>
          </p:nvPr>
        </p:nvSpPr>
        <p:spPr>
          <a:xfrm>
            <a:off x="4662480" y="292494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120041218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7"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75402A15-97E6-46F5-B0D6-4448741247DC}" type="datetime1">
              <a:rPr lang="nl-NL" smtClean="0">
                <a:solidFill>
                  <a:prstClr val="white"/>
                </a:solidFill>
              </a:rPr>
              <a:pPr/>
              <a:t>26-7-2016</a:t>
            </a:fld>
            <a:endParaRPr lang="nl-NL" dirty="0">
              <a:solidFill>
                <a:prstClr val="white"/>
              </a:solidFill>
            </a:endParaRPr>
          </a:p>
        </p:txBody>
      </p:sp>
      <p:sp>
        <p:nvSpPr>
          <p:cNvPr id="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Tree>
    <p:extLst>
      <p:ext uri="{BB962C8B-B14F-4D97-AF65-F5344CB8AC3E}">
        <p14:creationId xmlns:p14="http://schemas.microsoft.com/office/powerpoint/2010/main" val="12705406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dia_UK">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noProof="0" smtClean="0"/>
              <a:t>Klik om de stijl te bewerken</a:t>
            </a:r>
            <a:endParaRPr lang="en-GB" noProof="0"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smtClean="0"/>
              <a:t>Klik om de ondertitelstijl van het model te bewerken</a:t>
            </a:r>
            <a:endParaRPr lang="en-GB" noProof="0" dirty="0"/>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330FFF43-A68E-4441-863F-1E5FDC9C9E7E}" type="datetimeFigureOut">
              <a:rPr lang="en-GB" noProof="0" smtClean="0"/>
              <a:pPr/>
              <a:t>26/07/2016</a:t>
            </a:fld>
            <a:endParaRPr lang="en-GB" noProof="0" dirty="0"/>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8824"/>
          <a:stretch/>
        </p:blipFill>
        <p:spPr bwMode="auto">
          <a:xfrm>
            <a:off x="-1" y="0"/>
            <a:ext cx="9144000" cy="1534641"/>
          </a:xfrm>
          <a:prstGeom prst="rect">
            <a:avLst/>
          </a:prstGeom>
          <a:noFill/>
          <a:ln w="9525">
            <a:noFill/>
            <a:miter lim="800000"/>
            <a:headEnd/>
            <a:tailEnd/>
          </a:ln>
        </p:spPr>
      </p:pic>
      <p:pic>
        <p:nvPicPr>
          <p:cNvPr id="8" name="Afbeelding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44008" y="6381328"/>
            <a:ext cx="2284095" cy="404813"/>
          </a:xfrm>
          <a:prstGeom prst="rect">
            <a:avLst/>
          </a:prstGeom>
        </p:spPr>
      </p:pic>
    </p:spTree>
    <p:extLst>
      <p:ext uri="{BB962C8B-B14F-4D97-AF65-F5344CB8AC3E}">
        <p14:creationId xmlns:p14="http://schemas.microsoft.com/office/powerpoint/2010/main" val="253671718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0" orient="horz" pos="640" userDrawn="1">
          <p15:clr>
            <a:srgbClr val="FBAE40"/>
          </p15:clr>
        </p15:guide>
        <p15:guide id="1"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afbeelding wilt toevoegen</a:t>
            </a:r>
            <a:endParaRPr lang="nl-NL" dirty="0"/>
          </a:p>
        </p:txBody>
      </p:sp>
    </p:spTree>
    <p:extLst>
      <p:ext uri="{BB962C8B-B14F-4D97-AF65-F5344CB8AC3E}">
        <p14:creationId xmlns:p14="http://schemas.microsoft.com/office/powerpoint/2010/main" val="361697918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Grafiek">
    <p:spTree>
      <p:nvGrpSpPr>
        <p:cNvPr id="1" name=""/>
        <p:cNvGrpSpPr/>
        <p:nvPr/>
      </p:nvGrpSpPr>
      <p:grpSpPr>
        <a:xfrm>
          <a:off x="0" y="0"/>
          <a:ext cx="0" cy="0"/>
          <a:chOff x="0" y="0"/>
          <a:chExt cx="0" cy="0"/>
        </a:xfrm>
      </p:grpSpPr>
      <p:sp>
        <p:nvSpPr>
          <p:cNvPr id="3" name="Tijdelijke aanduiding voor grafiek 2"/>
          <p:cNvSpPr>
            <a:spLocks noGrp="1"/>
          </p:cNvSpPr>
          <p:nvPr>
            <p:ph type="chart"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grafiek wilt toevoegen</a:t>
            </a:r>
            <a:endParaRPr lang="nl-NL" dirty="0"/>
          </a:p>
        </p:txBody>
      </p:sp>
    </p:spTree>
    <p:extLst>
      <p:ext uri="{BB962C8B-B14F-4D97-AF65-F5344CB8AC3E}">
        <p14:creationId xmlns:p14="http://schemas.microsoft.com/office/powerpoint/2010/main" val="150541650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abel">
    <p:spTree>
      <p:nvGrpSpPr>
        <p:cNvPr id="1" name=""/>
        <p:cNvGrpSpPr/>
        <p:nvPr/>
      </p:nvGrpSpPr>
      <p:grpSpPr>
        <a:xfrm>
          <a:off x="0" y="0"/>
          <a:ext cx="0" cy="0"/>
          <a:chOff x="0" y="0"/>
          <a:chExt cx="0" cy="0"/>
        </a:xfrm>
      </p:grpSpPr>
      <p:sp>
        <p:nvSpPr>
          <p:cNvPr id="4" name="Tijdelijke aanduiding voor tabel 3"/>
          <p:cNvSpPr>
            <a:spLocks noGrp="1"/>
          </p:cNvSpPr>
          <p:nvPr>
            <p:ph type="tbl"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tabel wilt toevoegen</a:t>
            </a:r>
            <a:endParaRPr lang="nl-NL" dirty="0"/>
          </a:p>
        </p:txBody>
      </p:sp>
    </p:spTree>
    <p:extLst>
      <p:ext uri="{BB962C8B-B14F-4D97-AF65-F5344CB8AC3E}">
        <p14:creationId xmlns:p14="http://schemas.microsoft.com/office/powerpoint/2010/main" val="350749632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nhoud met bijschrift">
    <p:spTree>
      <p:nvGrpSpPr>
        <p:cNvPr id="1" name=""/>
        <p:cNvGrpSpPr/>
        <p:nvPr/>
      </p:nvGrpSpPr>
      <p:grpSpPr>
        <a:xfrm>
          <a:off x="0" y="0"/>
          <a:ext cx="0" cy="0"/>
          <a:chOff x="0" y="0"/>
          <a:chExt cx="0" cy="0"/>
        </a:xfrm>
      </p:grpSpPr>
      <p:sp>
        <p:nvSpPr>
          <p:cNvPr id="8" name="shpTekst"/>
          <p:cNvSpPr>
            <a:spLocks noGrp="1" noChangeArrowheads="1"/>
          </p:cNvSpPr>
          <p:nvPr>
            <p:ph idx="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nl-NL" sz="2400" dirty="0" smtClean="0"/>
            </a:lvl1pPr>
            <a:lvl2pPr>
              <a:defRPr lang="nl-NL" sz="2000" dirty="0" smtClean="0"/>
            </a:lvl2pPr>
            <a:lvl3pPr>
              <a:defRPr lang="nl-NL" sz="1800" dirty="0" smtClean="0"/>
            </a:lvl3pPr>
          </a:lstStyle>
          <a:p>
            <a:pPr marL="360000" lvl="0" indent="-360000">
              <a:lnSpc>
                <a:spcPct val="90000"/>
              </a:lnSpc>
              <a:spcBef>
                <a:spcPts val="1000"/>
              </a:spcBef>
              <a:buFont typeface="Arial" panose="020B0604020202020204" pitchFamily="34" charset="0"/>
              <a:buChar char="•"/>
            </a:pPr>
            <a:r>
              <a:rPr lang="nl-NL" smtClean="0"/>
              <a:t>Klik om de modelstijlen te bewerken</a:t>
            </a:r>
          </a:p>
          <a:p>
            <a:pPr marL="360000" lvl="1" indent="-360000">
              <a:lnSpc>
                <a:spcPct val="90000"/>
              </a:lnSpc>
              <a:spcBef>
                <a:spcPts val="1000"/>
              </a:spcBef>
              <a:buFont typeface="Arial" panose="020B0604020202020204" pitchFamily="34" charset="0"/>
              <a:buChar char="•"/>
            </a:pPr>
            <a:r>
              <a:rPr lang="nl-NL" smtClean="0"/>
              <a:t>Tweede niveau</a:t>
            </a:r>
          </a:p>
          <a:p>
            <a:pPr marL="360000" lvl="2" indent="-360000">
              <a:lnSpc>
                <a:spcPct val="90000"/>
              </a:lnSpc>
              <a:spcBef>
                <a:spcPts val="1000"/>
              </a:spcBef>
              <a:buFont typeface="Arial" panose="020B0604020202020204" pitchFamily="34" charset="0"/>
              <a:buChar char="•"/>
            </a:pPr>
            <a:r>
              <a:rPr lang="nl-NL" smtClean="0"/>
              <a:t>Derde niveau</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4B9A60EF-0F5D-48A9-8089-02F93119A075}"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inhoud 14"/>
          <p:cNvSpPr>
            <a:spLocks noGrp="1"/>
          </p:cNvSpPr>
          <p:nvPr>
            <p:ph sz="quarter" idx="10"/>
          </p:nvPr>
        </p:nvSpPr>
        <p:spPr>
          <a:xfrm>
            <a:off x="4572000" y="1052736"/>
            <a:ext cx="4572000" cy="528952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46370301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shpTekst"/>
          <p:cNvSpPr>
            <a:spLocks noGrp="1" noChangeArrowheads="1"/>
          </p:cNvSpPr>
          <p:nvPr>
            <p:ph idx="1" hasCustomPrompt="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2400"/>
            </a:lvl1pPr>
            <a:lvl2pPr>
              <a:defRPr sz="2000"/>
            </a:lvl2pPr>
            <a:lvl3pPr>
              <a:defRPr sz="1800"/>
            </a:lvl3pPr>
          </a:lstStyle>
          <a:p>
            <a:pPr lvl="0"/>
            <a:r>
              <a:rPr lang="nl-NL" dirty="0" smtClean="0"/>
              <a:t>Klik om de opmaakprofielen van de </a:t>
            </a:r>
            <a:r>
              <a:rPr lang="nl-NL" dirty="0" err="1" smtClean="0"/>
              <a:t>modeltekst</a:t>
            </a:r>
            <a:r>
              <a:rPr lang="nl-NL" dirty="0" smtClean="0"/>
              <a:t> te bewerken</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06C676BE-EBC1-4716-988B-7E67D9C2E192}"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afbeelding 14"/>
          <p:cNvSpPr>
            <a:spLocks noGrp="1"/>
          </p:cNvSpPr>
          <p:nvPr>
            <p:ph type="pic" sz="quarter" idx="10"/>
          </p:nvPr>
        </p:nvSpPr>
        <p:spPr>
          <a:xfrm>
            <a:off x="4572000" y="1052736"/>
            <a:ext cx="4571999" cy="5289525"/>
          </a:xfrm>
          <a:prstGeom prst="rect">
            <a:avLst/>
          </a:prstGeom>
        </p:spPr>
        <p:txBody>
          <a:bodyPr/>
          <a:lstStyle>
            <a:lvl1pPr marL="0" indent="0">
              <a:buFontTx/>
              <a:buNone/>
              <a:defRPr/>
            </a:lvl1pPr>
          </a:lstStyle>
          <a:p>
            <a:r>
              <a:rPr lang="nl-NL" dirty="0" smtClean="0"/>
              <a:t>Klik op het pictogram als u een afbeelding wilt toevoegen</a:t>
            </a:r>
            <a:endParaRPr lang="nl-NL" dirty="0"/>
          </a:p>
        </p:txBody>
      </p:sp>
    </p:spTree>
    <p:extLst>
      <p:ext uri="{BB962C8B-B14F-4D97-AF65-F5344CB8AC3E}">
        <p14:creationId xmlns:p14="http://schemas.microsoft.com/office/powerpoint/2010/main" val="119147650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4E9625"/>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nl-NL" dirty="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rgbClr val="4E9625"/>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nl-NL" dirty="0">
              <a:solidFill>
                <a:srgbClr val="FFFFFF"/>
              </a:solidFill>
            </a:endParaRPr>
          </a:p>
        </p:txBody>
      </p:sp>
      <p:pic>
        <p:nvPicPr>
          <p:cNvPr id="6" name="shpDatum" descr="RO__vervolgpagina~L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SlideMaster" descr="F_NL_DIV_W"/>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50000"/>
            <a:ext cx="91440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4"/>
              </a:buBlip>
              <a:defRPr sz="1800">
                <a:latin typeface="Verdana" pitchFamily="34" charset="0"/>
                <a:ea typeface="Verdana" pitchFamily="34" charset="0"/>
                <a:cs typeface="Verdana" pitchFamily="34" charset="0"/>
              </a:defRPr>
            </a:lvl3pPr>
            <a:lvl4pPr marL="539750" indent="-144000">
              <a:buSzPct val="100000"/>
              <a:buFontTx/>
              <a:buBlip>
                <a:blip r:embed="rId5"/>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shpPagenumberStyle"/>
          <p:cNvSpPr>
            <a:spLocks noGrp="1" noChangeArrowheads="1"/>
          </p:cNvSpPr>
          <p:nvPr>
            <p:ph type="sldNum" sz="quarter" idx="10"/>
          </p:nvPr>
        </p:nvSpPr>
        <p:spPr/>
        <p:txBody>
          <a:bodyPr/>
          <a:lstStyle>
            <a:lvl1pPr>
              <a:defRPr/>
            </a:lvl1pPr>
          </a:lstStyle>
          <a:p>
            <a:pPr>
              <a:defRPr/>
            </a:pPr>
            <a:fld id="{BD585FF6-D4AD-4450-A2CF-58EE6057F1D9}" type="slidenum">
              <a:rPr lang="nl-NL">
                <a:solidFill>
                  <a:prstClr val="white"/>
                </a:solidFill>
              </a:rPr>
              <a:pPr>
                <a:defRPr/>
              </a:pPr>
              <a:t>‹nr.›</a:t>
            </a:fld>
            <a:endParaRPr lang="nl-NL" dirty="0">
              <a:solidFill>
                <a:prstClr val="white"/>
              </a:solidFill>
            </a:endParaRPr>
          </a:p>
        </p:txBody>
      </p:sp>
      <p:sp>
        <p:nvSpPr>
          <p:cNvPr id="9" name="Rectangle 27"/>
          <p:cNvSpPr>
            <a:spLocks noGrp="1" noChangeArrowheads="1"/>
          </p:cNvSpPr>
          <p:nvPr>
            <p:ph type="ftr" sz="quarter" idx="11"/>
          </p:nvPr>
        </p:nvSpPr>
        <p:spPr/>
        <p:txBody>
          <a:bodyPr/>
          <a:lstStyle>
            <a:lvl1pPr>
              <a:defRPr/>
            </a:lvl1pPr>
          </a:lstStyle>
          <a:p>
            <a:pPr>
              <a:defRPr/>
            </a:pPr>
            <a:r>
              <a:rPr lang="nl-NL" dirty="0" smtClean="0">
                <a:solidFill>
                  <a:prstClr val="white"/>
                </a:solidFill>
              </a:rPr>
              <a:t>SDE++ 2015, Wind op Land </a:t>
            </a:r>
            <a:endParaRPr lang="nl-NL" dirty="0">
              <a:solidFill>
                <a:prstClr val="white"/>
              </a:solidFill>
            </a:endParaRPr>
          </a:p>
        </p:txBody>
      </p:sp>
    </p:spTree>
    <p:extLst>
      <p:ext uri="{BB962C8B-B14F-4D97-AF65-F5344CB8AC3E}">
        <p14:creationId xmlns:p14="http://schemas.microsoft.com/office/powerpoint/2010/main" val="345814579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dia_NL">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716A2B71-AE8C-4801-A147-CCC2BE27F81A}" type="datetime1">
              <a:rPr lang="nl-NL" smtClean="0">
                <a:solidFill>
                  <a:prstClr val="white"/>
                </a:solidFill>
              </a:rPr>
              <a:pPr/>
              <a:t>26-7-2016</a:t>
            </a:fld>
            <a:endParaRPr lang="nl-NL" dirty="0">
              <a:solidFill>
                <a:prstClr val="white"/>
              </a:solidFill>
            </a:endParaRPr>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9879"/>
          <a:stretch/>
        </p:blipFill>
        <p:spPr bwMode="auto">
          <a:xfrm>
            <a:off x="-1786" y="9899"/>
            <a:ext cx="9145784" cy="1512168"/>
          </a:xfrm>
          <a:prstGeom prst="rect">
            <a:avLst/>
          </a:prstGeom>
          <a:noFill/>
          <a:ln w="9525">
            <a:noFill/>
            <a:miter lim="800000"/>
            <a:headEnd/>
            <a:tailEnd/>
          </a:ln>
        </p:spPr>
      </p:pic>
    </p:spTree>
    <p:extLst>
      <p:ext uri="{BB962C8B-B14F-4D97-AF65-F5344CB8AC3E}">
        <p14:creationId xmlns:p14="http://schemas.microsoft.com/office/powerpoint/2010/main" val="48803543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eldia_UK">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noProof="0" smtClean="0"/>
              <a:t>Klik om de stijl te bewerken</a:t>
            </a:r>
            <a:endParaRPr lang="en-GB" noProof="0"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smtClean="0"/>
              <a:t>Klik om de ondertitelstijl van het model te bewerken</a:t>
            </a:r>
            <a:endParaRPr lang="en-GB" noProof="0" dirty="0"/>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14154D86-3576-4F88-AE0E-96DEC2C9F62E}" type="datetime1">
              <a:rPr lang="nl-NL" smtClean="0">
                <a:solidFill>
                  <a:prstClr val="white"/>
                </a:solidFill>
              </a:rPr>
              <a:pPr/>
              <a:t>26-7-2016</a:t>
            </a:fld>
            <a:endParaRPr lang="en-GB" dirty="0">
              <a:solidFill>
                <a:prstClr val="white"/>
              </a:solidFill>
            </a:endParaRPr>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8824"/>
          <a:stretch/>
        </p:blipFill>
        <p:spPr bwMode="auto">
          <a:xfrm>
            <a:off x="-1" y="0"/>
            <a:ext cx="9144000" cy="1534641"/>
          </a:xfrm>
          <a:prstGeom prst="rect">
            <a:avLst/>
          </a:prstGeom>
          <a:noFill/>
          <a:ln w="9525">
            <a:noFill/>
            <a:miter lim="800000"/>
            <a:headEnd/>
            <a:tailEnd/>
          </a:ln>
        </p:spPr>
      </p:pic>
    </p:spTree>
    <p:extLst>
      <p:ext uri="{BB962C8B-B14F-4D97-AF65-F5344CB8AC3E}">
        <p14:creationId xmlns:p14="http://schemas.microsoft.com/office/powerpoint/2010/main" val="170270529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0" orient="horz" pos="640" userDrawn="1">
          <p15:clr>
            <a:srgbClr val="FBAE40"/>
          </p15:clr>
        </p15:guide>
        <p15:guide id="1" pos="288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A3BD690D-6251-4BD4-9B1C-E7CA4F442B74}" type="datetime1">
              <a:rPr lang="nl-NL" smtClean="0">
                <a:solidFill>
                  <a:prstClr val="white"/>
                </a:solidFill>
              </a:rPr>
              <a:pPr/>
              <a:t>26-7-2016</a:t>
            </a:fld>
            <a:endParaRPr lang="nl-NL" dirty="0">
              <a:solidFill>
                <a:prstClr val="white"/>
              </a:solidFill>
            </a:endParaRPr>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inhoud 6"/>
          <p:cNvSpPr>
            <a:spLocks noGrp="1"/>
          </p:cNvSpPr>
          <p:nvPr>
            <p:ph sz="quarter" idx="13"/>
          </p:nvPr>
        </p:nvSpPr>
        <p:spPr>
          <a:xfrm>
            <a:off x="246063" y="2145175"/>
            <a:ext cx="8640000" cy="4032250"/>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874140844"/>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0" orient="horz" pos="2160" userDrawn="1">
          <p15:clr>
            <a:srgbClr val="FBAE40"/>
          </p15:clr>
        </p15:guide>
        <p15:guide id="1" pos="288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Tree>
    <p:extLst>
      <p:ext uri="{BB962C8B-B14F-4D97-AF65-F5344CB8AC3E}">
        <p14:creationId xmlns:p14="http://schemas.microsoft.com/office/powerpoint/2010/main" val="4634259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5" name="Tijdelijke aanduiding voor inhoud 6"/>
          <p:cNvSpPr>
            <a:spLocks noGrp="1"/>
          </p:cNvSpPr>
          <p:nvPr>
            <p:ph sz="quarter" idx="13"/>
          </p:nvPr>
        </p:nvSpPr>
        <p:spPr>
          <a:xfrm>
            <a:off x="246063" y="2145175"/>
            <a:ext cx="8640000" cy="4032250"/>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2222522039"/>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0" orient="horz" pos="2160" userDrawn="1">
          <p15:clr>
            <a:srgbClr val="FBAE40"/>
          </p15:clr>
        </p15:guide>
        <p15:guide id="1" pos="288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9"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8297C235-06FB-4C12-A00F-5ABD9A3091AF}"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4" name="Tijdelijke aanduiding voor inhoud 6"/>
          <p:cNvSpPr>
            <a:spLocks noGrp="1"/>
          </p:cNvSpPr>
          <p:nvPr>
            <p:ph sz="quarter" idx="13"/>
          </p:nvPr>
        </p:nvSpPr>
        <p:spPr>
          <a:xfrm>
            <a:off x="246063" y="2145175"/>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5" name="Tijdelijke aanduiding voor inhoud 6"/>
          <p:cNvSpPr>
            <a:spLocks noGrp="1"/>
          </p:cNvSpPr>
          <p:nvPr>
            <p:ph sz="quarter" idx="14"/>
          </p:nvPr>
        </p:nvSpPr>
        <p:spPr>
          <a:xfrm>
            <a:off x="4662480" y="2132854"/>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403218828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246323" y="2132853"/>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F1CC7D6D-D4F4-46E7-B8B6-298B4281D2CF}" type="datetime1">
              <a:rPr lang="nl-NL" smtClean="0">
                <a:solidFill>
                  <a:prstClr val="white"/>
                </a:solidFill>
              </a:rPr>
              <a:pPr/>
              <a:t>26-7-2016</a:t>
            </a:fld>
            <a:endParaRPr lang="nl-NL" dirty="0">
              <a:solidFill>
                <a:prstClr val="white"/>
              </a:solidFill>
            </a:endParaRPr>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6" name="Tijdelijke aanduiding voor tekst 2"/>
          <p:cNvSpPr>
            <a:spLocks noGrp="1"/>
          </p:cNvSpPr>
          <p:nvPr>
            <p:ph type="body" idx="12"/>
          </p:nvPr>
        </p:nvSpPr>
        <p:spPr>
          <a:xfrm>
            <a:off x="4657283" y="2156859"/>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7" name="Tijdelijke aanduiding voor inhoud 6"/>
          <p:cNvSpPr>
            <a:spLocks noGrp="1"/>
          </p:cNvSpPr>
          <p:nvPr>
            <p:ph sz="quarter" idx="13"/>
          </p:nvPr>
        </p:nvSpPr>
        <p:spPr>
          <a:xfrm>
            <a:off x="246063" y="292530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8" name="Tijdelijke aanduiding voor inhoud 6"/>
          <p:cNvSpPr>
            <a:spLocks noGrp="1"/>
          </p:cNvSpPr>
          <p:nvPr>
            <p:ph sz="quarter" idx="14"/>
          </p:nvPr>
        </p:nvSpPr>
        <p:spPr>
          <a:xfrm>
            <a:off x="4662480" y="292494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96450122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7"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75402A15-97E6-46F5-B0D6-4448741247DC}" type="datetime1">
              <a:rPr lang="nl-NL" smtClean="0">
                <a:solidFill>
                  <a:prstClr val="white"/>
                </a:solidFill>
              </a:rPr>
              <a:pPr/>
              <a:t>26-7-2016</a:t>
            </a:fld>
            <a:endParaRPr lang="nl-NL" dirty="0">
              <a:solidFill>
                <a:prstClr val="white"/>
              </a:solidFill>
            </a:endParaRPr>
          </a:p>
        </p:txBody>
      </p:sp>
      <p:sp>
        <p:nvSpPr>
          <p:cNvPr id="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Tree>
    <p:extLst>
      <p:ext uri="{BB962C8B-B14F-4D97-AF65-F5344CB8AC3E}">
        <p14:creationId xmlns:p14="http://schemas.microsoft.com/office/powerpoint/2010/main" val="185558534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afbeelding wilt toevoegen</a:t>
            </a:r>
            <a:endParaRPr lang="nl-NL" dirty="0"/>
          </a:p>
        </p:txBody>
      </p:sp>
    </p:spTree>
    <p:extLst>
      <p:ext uri="{BB962C8B-B14F-4D97-AF65-F5344CB8AC3E}">
        <p14:creationId xmlns:p14="http://schemas.microsoft.com/office/powerpoint/2010/main" val="269067316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Grafiek">
    <p:spTree>
      <p:nvGrpSpPr>
        <p:cNvPr id="1" name=""/>
        <p:cNvGrpSpPr/>
        <p:nvPr/>
      </p:nvGrpSpPr>
      <p:grpSpPr>
        <a:xfrm>
          <a:off x="0" y="0"/>
          <a:ext cx="0" cy="0"/>
          <a:chOff x="0" y="0"/>
          <a:chExt cx="0" cy="0"/>
        </a:xfrm>
      </p:grpSpPr>
      <p:sp>
        <p:nvSpPr>
          <p:cNvPr id="3" name="Tijdelijke aanduiding voor grafiek 2"/>
          <p:cNvSpPr>
            <a:spLocks noGrp="1"/>
          </p:cNvSpPr>
          <p:nvPr>
            <p:ph type="chart"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grafiek wilt toevoegen</a:t>
            </a:r>
            <a:endParaRPr lang="nl-NL" dirty="0"/>
          </a:p>
        </p:txBody>
      </p:sp>
    </p:spTree>
    <p:extLst>
      <p:ext uri="{BB962C8B-B14F-4D97-AF65-F5344CB8AC3E}">
        <p14:creationId xmlns:p14="http://schemas.microsoft.com/office/powerpoint/2010/main" val="407523616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abel">
    <p:spTree>
      <p:nvGrpSpPr>
        <p:cNvPr id="1" name=""/>
        <p:cNvGrpSpPr/>
        <p:nvPr/>
      </p:nvGrpSpPr>
      <p:grpSpPr>
        <a:xfrm>
          <a:off x="0" y="0"/>
          <a:ext cx="0" cy="0"/>
          <a:chOff x="0" y="0"/>
          <a:chExt cx="0" cy="0"/>
        </a:xfrm>
      </p:grpSpPr>
      <p:sp>
        <p:nvSpPr>
          <p:cNvPr id="4" name="Tijdelijke aanduiding voor tabel 3"/>
          <p:cNvSpPr>
            <a:spLocks noGrp="1"/>
          </p:cNvSpPr>
          <p:nvPr>
            <p:ph type="tbl"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tabel wilt toevoegen</a:t>
            </a:r>
            <a:endParaRPr lang="nl-NL" dirty="0"/>
          </a:p>
        </p:txBody>
      </p:sp>
    </p:spTree>
    <p:extLst>
      <p:ext uri="{BB962C8B-B14F-4D97-AF65-F5344CB8AC3E}">
        <p14:creationId xmlns:p14="http://schemas.microsoft.com/office/powerpoint/2010/main" val="321701733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Inhoud met bijschrift">
    <p:spTree>
      <p:nvGrpSpPr>
        <p:cNvPr id="1" name=""/>
        <p:cNvGrpSpPr/>
        <p:nvPr/>
      </p:nvGrpSpPr>
      <p:grpSpPr>
        <a:xfrm>
          <a:off x="0" y="0"/>
          <a:ext cx="0" cy="0"/>
          <a:chOff x="0" y="0"/>
          <a:chExt cx="0" cy="0"/>
        </a:xfrm>
      </p:grpSpPr>
      <p:sp>
        <p:nvSpPr>
          <p:cNvPr id="8" name="shpTekst"/>
          <p:cNvSpPr>
            <a:spLocks noGrp="1" noChangeArrowheads="1"/>
          </p:cNvSpPr>
          <p:nvPr>
            <p:ph idx="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nl-NL" sz="2400" dirty="0" smtClean="0"/>
            </a:lvl1pPr>
            <a:lvl2pPr>
              <a:defRPr lang="nl-NL" sz="2000" dirty="0" smtClean="0"/>
            </a:lvl2pPr>
            <a:lvl3pPr>
              <a:defRPr lang="nl-NL" sz="1800" dirty="0" smtClean="0"/>
            </a:lvl3pPr>
          </a:lstStyle>
          <a:p>
            <a:pPr marL="360000" lvl="0" indent="-360000">
              <a:lnSpc>
                <a:spcPct val="90000"/>
              </a:lnSpc>
              <a:spcBef>
                <a:spcPts val="1000"/>
              </a:spcBef>
              <a:buFont typeface="Arial" panose="020B0604020202020204" pitchFamily="34" charset="0"/>
              <a:buChar char="•"/>
            </a:pPr>
            <a:r>
              <a:rPr lang="nl-NL" smtClean="0"/>
              <a:t>Klik om de modelstijlen te bewerken</a:t>
            </a:r>
          </a:p>
          <a:p>
            <a:pPr marL="360000" lvl="1" indent="-360000">
              <a:lnSpc>
                <a:spcPct val="90000"/>
              </a:lnSpc>
              <a:spcBef>
                <a:spcPts val="1000"/>
              </a:spcBef>
              <a:buFont typeface="Arial" panose="020B0604020202020204" pitchFamily="34" charset="0"/>
              <a:buChar char="•"/>
            </a:pPr>
            <a:r>
              <a:rPr lang="nl-NL" smtClean="0"/>
              <a:t>Tweede niveau</a:t>
            </a:r>
          </a:p>
          <a:p>
            <a:pPr marL="360000" lvl="2" indent="-360000">
              <a:lnSpc>
                <a:spcPct val="90000"/>
              </a:lnSpc>
              <a:spcBef>
                <a:spcPts val="1000"/>
              </a:spcBef>
              <a:buFont typeface="Arial" panose="020B0604020202020204" pitchFamily="34" charset="0"/>
              <a:buChar char="•"/>
            </a:pPr>
            <a:r>
              <a:rPr lang="nl-NL" smtClean="0"/>
              <a:t>Derde niveau</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4B9A60EF-0F5D-48A9-8089-02F93119A075}"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inhoud 14"/>
          <p:cNvSpPr>
            <a:spLocks noGrp="1"/>
          </p:cNvSpPr>
          <p:nvPr>
            <p:ph sz="quarter" idx="10"/>
          </p:nvPr>
        </p:nvSpPr>
        <p:spPr>
          <a:xfrm>
            <a:off x="4572000" y="1052736"/>
            <a:ext cx="4572000" cy="528952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81433759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shpTekst"/>
          <p:cNvSpPr>
            <a:spLocks noGrp="1" noChangeArrowheads="1"/>
          </p:cNvSpPr>
          <p:nvPr>
            <p:ph idx="1" hasCustomPrompt="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2400"/>
            </a:lvl1pPr>
            <a:lvl2pPr>
              <a:defRPr sz="2000"/>
            </a:lvl2pPr>
            <a:lvl3pPr>
              <a:defRPr sz="1800"/>
            </a:lvl3pPr>
          </a:lstStyle>
          <a:p>
            <a:pPr lvl="0"/>
            <a:r>
              <a:rPr lang="nl-NL" dirty="0" smtClean="0"/>
              <a:t>Klik om de opmaakprofielen van de </a:t>
            </a:r>
            <a:r>
              <a:rPr lang="nl-NL" dirty="0" err="1" smtClean="0"/>
              <a:t>modeltekst</a:t>
            </a:r>
            <a:r>
              <a:rPr lang="nl-NL" dirty="0" smtClean="0"/>
              <a:t> te bewerken</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06C676BE-EBC1-4716-988B-7E67D9C2E192}"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afbeelding 14"/>
          <p:cNvSpPr>
            <a:spLocks noGrp="1"/>
          </p:cNvSpPr>
          <p:nvPr>
            <p:ph type="pic" sz="quarter" idx="10"/>
          </p:nvPr>
        </p:nvSpPr>
        <p:spPr>
          <a:xfrm>
            <a:off x="4572000" y="1052736"/>
            <a:ext cx="4571999" cy="5289525"/>
          </a:xfrm>
          <a:prstGeom prst="rect">
            <a:avLst/>
          </a:prstGeom>
        </p:spPr>
        <p:txBody>
          <a:bodyPr/>
          <a:lstStyle>
            <a:lvl1pPr marL="0" indent="0">
              <a:buFontTx/>
              <a:buNone/>
              <a:defRPr/>
            </a:lvl1pPr>
          </a:lstStyle>
          <a:p>
            <a:r>
              <a:rPr lang="nl-NL" dirty="0" smtClean="0"/>
              <a:t>Klik op het pictogram als u een afbeelding wilt toevoegen</a:t>
            </a:r>
            <a:endParaRPr lang="nl-NL" dirty="0"/>
          </a:p>
        </p:txBody>
      </p:sp>
    </p:spTree>
    <p:extLst>
      <p:ext uri="{BB962C8B-B14F-4D97-AF65-F5344CB8AC3E}">
        <p14:creationId xmlns:p14="http://schemas.microsoft.com/office/powerpoint/2010/main" val="31066120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4E9625"/>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nl-NL" dirty="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rgbClr val="4E9625"/>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nl-NL" dirty="0">
              <a:solidFill>
                <a:srgbClr val="FFFFFF"/>
              </a:solidFill>
            </a:endParaRPr>
          </a:p>
        </p:txBody>
      </p:sp>
      <p:pic>
        <p:nvPicPr>
          <p:cNvPr id="6" name="shpDatum" descr="RO__vervolgpagina~L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SlideMaster" descr="F_NL_DIV_W"/>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50000"/>
            <a:ext cx="91440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4"/>
              </a:buBlip>
              <a:defRPr sz="1800">
                <a:latin typeface="Verdana" pitchFamily="34" charset="0"/>
                <a:ea typeface="Verdana" pitchFamily="34" charset="0"/>
                <a:cs typeface="Verdana" pitchFamily="34" charset="0"/>
              </a:defRPr>
            </a:lvl3pPr>
            <a:lvl4pPr marL="539750" indent="-144000">
              <a:buSzPct val="100000"/>
              <a:buFontTx/>
              <a:buBlip>
                <a:blip r:embed="rId5"/>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shpPagenumberStyle"/>
          <p:cNvSpPr>
            <a:spLocks noGrp="1" noChangeArrowheads="1"/>
          </p:cNvSpPr>
          <p:nvPr>
            <p:ph type="sldNum" sz="quarter" idx="10"/>
          </p:nvPr>
        </p:nvSpPr>
        <p:spPr/>
        <p:txBody>
          <a:bodyPr/>
          <a:lstStyle>
            <a:lvl1pPr>
              <a:defRPr/>
            </a:lvl1pPr>
          </a:lstStyle>
          <a:p>
            <a:pPr>
              <a:defRPr/>
            </a:pPr>
            <a:fld id="{BD585FF6-D4AD-4450-A2CF-58EE6057F1D9}" type="slidenum">
              <a:rPr lang="nl-NL">
                <a:solidFill>
                  <a:prstClr val="white"/>
                </a:solidFill>
              </a:rPr>
              <a:pPr>
                <a:defRPr/>
              </a:pPr>
              <a:t>‹nr.›</a:t>
            </a:fld>
            <a:endParaRPr lang="nl-NL" dirty="0">
              <a:solidFill>
                <a:prstClr val="white"/>
              </a:solidFill>
            </a:endParaRPr>
          </a:p>
        </p:txBody>
      </p:sp>
      <p:sp>
        <p:nvSpPr>
          <p:cNvPr id="9" name="Rectangle 27"/>
          <p:cNvSpPr>
            <a:spLocks noGrp="1" noChangeArrowheads="1"/>
          </p:cNvSpPr>
          <p:nvPr>
            <p:ph type="ftr" sz="quarter" idx="11"/>
          </p:nvPr>
        </p:nvSpPr>
        <p:spPr/>
        <p:txBody>
          <a:bodyPr/>
          <a:lstStyle>
            <a:lvl1pPr>
              <a:defRPr/>
            </a:lvl1pPr>
          </a:lstStyle>
          <a:p>
            <a:pPr>
              <a:defRPr/>
            </a:pPr>
            <a:r>
              <a:rPr lang="nl-NL" dirty="0" smtClean="0">
                <a:solidFill>
                  <a:prstClr val="white"/>
                </a:solidFill>
              </a:rPr>
              <a:t>SDE++ 2015, Wind op Land </a:t>
            </a:r>
            <a:endParaRPr lang="nl-NL" dirty="0">
              <a:solidFill>
                <a:prstClr val="white"/>
              </a:solidFill>
            </a:endParaRPr>
          </a:p>
        </p:txBody>
      </p:sp>
    </p:spTree>
    <p:extLst>
      <p:ext uri="{BB962C8B-B14F-4D97-AF65-F5344CB8AC3E}">
        <p14:creationId xmlns:p14="http://schemas.microsoft.com/office/powerpoint/2010/main" val="7390204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Tree>
    <p:extLst>
      <p:ext uri="{BB962C8B-B14F-4D97-AF65-F5344CB8AC3E}">
        <p14:creationId xmlns:p14="http://schemas.microsoft.com/office/powerpoint/2010/main" val="16124625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9"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4" name="Tijdelijke aanduiding voor inhoud 6"/>
          <p:cNvSpPr>
            <a:spLocks noGrp="1"/>
          </p:cNvSpPr>
          <p:nvPr>
            <p:ph sz="quarter" idx="13"/>
          </p:nvPr>
        </p:nvSpPr>
        <p:spPr>
          <a:xfrm>
            <a:off x="246063" y="2145175"/>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5" name="Tijdelijke aanduiding voor inhoud 6"/>
          <p:cNvSpPr>
            <a:spLocks noGrp="1"/>
          </p:cNvSpPr>
          <p:nvPr>
            <p:ph sz="quarter" idx="14"/>
          </p:nvPr>
        </p:nvSpPr>
        <p:spPr>
          <a:xfrm>
            <a:off x="4662480" y="2132854"/>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30953426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246323" y="2132853"/>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6" name="Tijdelijke aanduiding voor tekst 2"/>
          <p:cNvSpPr>
            <a:spLocks noGrp="1"/>
          </p:cNvSpPr>
          <p:nvPr>
            <p:ph type="body" idx="12"/>
          </p:nvPr>
        </p:nvSpPr>
        <p:spPr>
          <a:xfrm>
            <a:off x="4657283" y="2156859"/>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7" name="Tijdelijke aanduiding voor inhoud 6"/>
          <p:cNvSpPr>
            <a:spLocks noGrp="1"/>
          </p:cNvSpPr>
          <p:nvPr>
            <p:ph sz="quarter" idx="13"/>
          </p:nvPr>
        </p:nvSpPr>
        <p:spPr>
          <a:xfrm>
            <a:off x="246063" y="292530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8" name="Tijdelijke aanduiding voor inhoud 6"/>
          <p:cNvSpPr>
            <a:spLocks noGrp="1"/>
          </p:cNvSpPr>
          <p:nvPr>
            <p:ph sz="quarter" idx="14"/>
          </p:nvPr>
        </p:nvSpPr>
        <p:spPr>
          <a:xfrm>
            <a:off x="4662480" y="292494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17690869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7"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Tree>
    <p:extLst>
      <p:ext uri="{BB962C8B-B14F-4D97-AF65-F5344CB8AC3E}">
        <p14:creationId xmlns:p14="http://schemas.microsoft.com/office/powerpoint/2010/main" val="33647342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afbeelding wilt toevoegen</a:t>
            </a:r>
            <a:endParaRPr lang="nl-NL" dirty="0"/>
          </a:p>
        </p:txBody>
      </p:sp>
    </p:spTree>
    <p:extLst>
      <p:ext uri="{BB962C8B-B14F-4D97-AF65-F5344CB8AC3E}">
        <p14:creationId xmlns:p14="http://schemas.microsoft.com/office/powerpoint/2010/main" val="32803157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Grafiek">
    <p:spTree>
      <p:nvGrpSpPr>
        <p:cNvPr id="1" name=""/>
        <p:cNvGrpSpPr/>
        <p:nvPr/>
      </p:nvGrpSpPr>
      <p:grpSpPr>
        <a:xfrm>
          <a:off x="0" y="0"/>
          <a:ext cx="0" cy="0"/>
          <a:chOff x="0" y="0"/>
          <a:chExt cx="0" cy="0"/>
        </a:xfrm>
      </p:grpSpPr>
      <p:sp>
        <p:nvSpPr>
          <p:cNvPr id="3" name="Tijdelijke aanduiding voor grafiek 2"/>
          <p:cNvSpPr>
            <a:spLocks noGrp="1"/>
          </p:cNvSpPr>
          <p:nvPr>
            <p:ph type="chart" sz="quarter" idx="10"/>
          </p:nvPr>
        </p:nvSpPr>
        <p:spPr>
          <a:xfrm>
            <a:off x="0" y="1052513"/>
            <a:ext cx="9144000" cy="5256212"/>
          </a:xfrm>
          <a:prstGeom prst="rect">
            <a:avLst/>
          </a:prstGeom>
        </p:spPr>
        <p:txBody>
          <a:bodyPr/>
          <a:lstStyle>
            <a:lvl1pPr marL="0" indent="0">
              <a:buFontTx/>
              <a:buNone/>
              <a:defRPr/>
            </a:lvl1pPr>
          </a:lstStyle>
          <a:p>
            <a:r>
              <a:rPr lang="nl-NL" dirty="0" smtClean="0"/>
              <a:t>Klik op het pictogram als u een grafiek wilt toevoegen</a:t>
            </a:r>
            <a:endParaRPr lang="nl-NL" dirty="0"/>
          </a:p>
        </p:txBody>
      </p:sp>
    </p:spTree>
    <p:extLst>
      <p:ext uri="{BB962C8B-B14F-4D97-AF65-F5344CB8AC3E}">
        <p14:creationId xmlns:p14="http://schemas.microsoft.com/office/powerpoint/2010/main" val="29999029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1.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hpKleurvlakOnder"/>
          <p:cNvSpPr/>
          <p:nvPr/>
        </p:nvSpPr>
        <p:spPr>
          <a:xfrm>
            <a:off x="0" y="6318250"/>
            <a:ext cx="9144000" cy="539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schemeClr val="tx2"/>
              </a:solidFill>
            </a:endParaRPr>
          </a:p>
        </p:txBody>
      </p:sp>
      <p:sp>
        <p:nvSpPr>
          <p:cNvPr id="7"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8" name="shpBeeldmerk" descr="RO__vervolgpagina~LPPT.png"/>
          <p:cNvPicPr>
            <a:picLocks noChangeAspect="1"/>
          </p:cNvPicPr>
          <p:nvPr/>
        </p:nvPicPr>
        <p:blipFill>
          <a:blip r:embed="rId14"/>
          <a:srcRect/>
          <a:stretch>
            <a:fillRect/>
          </a:stretch>
        </p:blipFill>
        <p:spPr bwMode="auto">
          <a:xfrm>
            <a:off x="0" y="0"/>
            <a:ext cx="9144000" cy="857250"/>
          </a:xfrm>
          <a:prstGeom prst="rect">
            <a:avLst/>
          </a:prstGeom>
          <a:noFill/>
          <a:ln w="9525">
            <a:noFill/>
            <a:miter lim="800000"/>
            <a:headEnd/>
            <a:tailEnd/>
          </a:ln>
        </p:spPr>
      </p:pic>
      <p:sp>
        <p:nvSpPr>
          <p:cNvPr id="9"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10" name="shpBeeldmerk" descr="RO__vervolgpagina~LPPT.png"/>
          <p:cNvPicPr>
            <a:picLocks noChangeAspect="1"/>
          </p:cNvPicPr>
          <p:nvPr/>
        </p:nvPicPr>
        <p:blipFill>
          <a:blip r:embed="rId14"/>
          <a:srcRect/>
          <a:stretch>
            <a:fillRect/>
          </a:stretch>
        </p:blipFill>
        <p:spPr bwMode="auto">
          <a:xfrm>
            <a:off x="0" y="0"/>
            <a:ext cx="9144000" cy="857250"/>
          </a:xfrm>
          <a:prstGeom prst="rect">
            <a:avLst/>
          </a:prstGeom>
          <a:noFill/>
          <a:ln w="9525">
            <a:noFill/>
            <a:miter lim="800000"/>
            <a:headEnd/>
            <a:tailEnd/>
          </a:ln>
        </p:spPr>
      </p:pic>
      <p:sp>
        <p:nvSpPr>
          <p:cNvPr id="12"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13" name="shpBeeldmerk" descr="RO__vervolgpagina~LPPT.png"/>
          <p:cNvPicPr>
            <a:picLocks noChangeAspect="1"/>
          </p:cNvPicPr>
          <p:nvPr/>
        </p:nvPicPr>
        <p:blipFill>
          <a:blip r:embed="rId14"/>
          <a:srcRect/>
          <a:stretch>
            <a:fillRect/>
          </a:stretch>
        </p:blipFill>
        <p:spPr bwMode="auto">
          <a:xfrm>
            <a:off x="0" y="0"/>
            <a:ext cx="9144000" cy="857250"/>
          </a:xfrm>
          <a:prstGeom prst="rect">
            <a:avLst/>
          </a:prstGeom>
          <a:noFill/>
          <a:ln w="9525">
            <a:noFill/>
            <a:miter lim="800000"/>
            <a:headEnd/>
            <a:tailEnd/>
          </a:ln>
        </p:spPr>
      </p:pic>
      <p:sp>
        <p:nvSpPr>
          <p:cNvPr id="15"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2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Tree>
    <p:extLst>
      <p:ext uri="{BB962C8B-B14F-4D97-AF65-F5344CB8AC3E}">
        <p14:creationId xmlns:p14="http://schemas.microsoft.com/office/powerpoint/2010/main" val="1323082977"/>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360000" indent="-3600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Font typeface="Verdana" panose="020B0604030504040204" pitchFamily="34" charset="0"/>
        <a:buChar char="-"/>
        <a:defRPr sz="24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SzPct val="75000"/>
        <a:buFont typeface="Verdana" panose="020B0604030504040204" pitchFamily="34" charset="0"/>
        <a:buChar char="&g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hpKleurvlakOnder"/>
          <p:cNvSpPr/>
          <p:nvPr/>
        </p:nvSpPr>
        <p:spPr>
          <a:xfrm>
            <a:off x="0" y="6318250"/>
            <a:ext cx="9144000" cy="539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srgbClr val="0F6FC6"/>
              </a:solidFill>
            </a:endParaRPr>
          </a:p>
        </p:txBody>
      </p:sp>
      <p:sp>
        <p:nvSpPr>
          <p:cNvPr id="7"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8"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9"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10"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12"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13"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15"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5BE12DDE-1C65-495D-98EE-56142A79B28A}" type="datetime1">
              <a:rPr lang="nl-NL" smtClean="0">
                <a:solidFill>
                  <a:prstClr val="white"/>
                </a:solidFill>
              </a:rPr>
              <a:pPr/>
              <a:t>26-7-2016</a:t>
            </a:fld>
            <a:endParaRPr lang="nl-NL" dirty="0">
              <a:solidFill>
                <a:prstClr val="white"/>
              </a:solidFill>
            </a:endParaRPr>
          </a:p>
        </p:txBody>
      </p:sp>
      <p:sp>
        <p:nvSpPr>
          <p:cNvPr id="1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2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Tree>
    <p:extLst>
      <p:ext uri="{BB962C8B-B14F-4D97-AF65-F5344CB8AC3E}">
        <p14:creationId xmlns:p14="http://schemas.microsoft.com/office/powerpoint/2010/main" val="2563710957"/>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360000" indent="-3600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Font typeface="Verdana" panose="020B0604030504040204" pitchFamily="34" charset="0"/>
        <a:buChar char="-"/>
        <a:defRPr sz="24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SzPct val="75000"/>
        <a:buFont typeface="Verdana" panose="020B0604030504040204" pitchFamily="34" charset="0"/>
        <a:buChar char="&g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hpKleurvlakOnder"/>
          <p:cNvSpPr/>
          <p:nvPr/>
        </p:nvSpPr>
        <p:spPr>
          <a:xfrm>
            <a:off x="0" y="6318250"/>
            <a:ext cx="9144000" cy="539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srgbClr val="0F6FC6"/>
              </a:solidFill>
            </a:endParaRPr>
          </a:p>
        </p:txBody>
      </p:sp>
      <p:sp>
        <p:nvSpPr>
          <p:cNvPr id="7"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8"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9"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10"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12"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13"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15"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5BE12DDE-1C65-495D-98EE-56142A79B28A}" type="datetime1">
              <a:rPr lang="nl-NL" smtClean="0">
                <a:solidFill>
                  <a:prstClr val="white"/>
                </a:solidFill>
              </a:rPr>
              <a:pPr/>
              <a:t>26-7-2016</a:t>
            </a:fld>
            <a:endParaRPr lang="nl-NL" dirty="0">
              <a:solidFill>
                <a:prstClr val="white"/>
              </a:solidFill>
            </a:endParaRPr>
          </a:p>
        </p:txBody>
      </p:sp>
      <p:sp>
        <p:nvSpPr>
          <p:cNvPr id="1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2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Tree>
    <p:extLst>
      <p:ext uri="{BB962C8B-B14F-4D97-AF65-F5344CB8AC3E}">
        <p14:creationId xmlns:p14="http://schemas.microsoft.com/office/powerpoint/2010/main" val="3669434485"/>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360000" indent="-3600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Font typeface="Verdana" panose="020B0604030504040204" pitchFamily="34" charset="0"/>
        <a:buChar char="-"/>
        <a:defRPr sz="24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SzPct val="75000"/>
        <a:buFont typeface="Verdana" panose="020B0604030504040204" pitchFamily="34" charset="0"/>
        <a:buChar char="&g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woz@rvo.nl"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hyperlink" Target="mailto:woz@rvo.nl" TargetMode="Externa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hyperlink" Target="http://www.mijn.rvo.nl/" TargetMode="Externa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pPr algn="ctr" rtl="0"/>
            <a:r>
              <a:rPr lang="en-GB" b="0" i="0" u="none" baseline="0" dirty="0"/>
              <a:t>SDE+</a:t>
            </a:r>
            <a:r>
              <a:rPr lang="en-GB" dirty="0"/>
              <a:t/>
            </a:r>
            <a:br>
              <a:rPr lang="en-GB" dirty="0"/>
            </a:br>
            <a:r>
              <a:rPr lang="en-GB" b="0" i="0" u="none" baseline="0" dirty="0"/>
              <a:t>Tender 2</a:t>
            </a:r>
            <a:r>
              <a:rPr lang="en-GB" dirty="0"/>
              <a:t/>
            </a:r>
            <a:br>
              <a:rPr lang="en-GB" dirty="0"/>
            </a:br>
            <a:r>
              <a:rPr lang="en-GB" b="0" i="0" u="none" baseline="0" dirty="0"/>
              <a:t>Offshore Wind Energy</a:t>
            </a:r>
            <a:endParaRPr lang="en-GB" dirty="0"/>
          </a:p>
        </p:txBody>
      </p:sp>
      <p:sp>
        <p:nvSpPr>
          <p:cNvPr id="7" name="Ondertitel 6"/>
          <p:cNvSpPr>
            <a:spLocks noGrp="1"/>
          </p:cNvSpPr>
          <p:nvPr>
            <p:ph type="subTitle" idx="1"/>
          </p:nvPr>
        </p:nvSpPr>
        <p:spPr/>
        <p:txBody>
          <a:bodyPr/>
          <a:lstStyle/>
          <a:p>
            <a:endParaRPr lang="en-GB" dirty="0" smtClean="0"/>
          </a:p>
          <a:p>
            <a:endParaRPr lang="en-GB" dirty="0"/>
          </a:p>
          <a:p>
            <a:pPr algn="l" rtl="0"/>
            <a:r>
              <a:rPr lang="en-GB" b="0" i="0" u="none" baseline="0" dirty="0"/>
              <a:t>Geert Harm Boerhave</a:t>
            </a:r>
          </a:p>
          <a:p>
            <a:pPr algn="l" rtl="0"/>
            <a:r>
              <a:rPr lang="en-GB" b="0" i="0" u="none" baseline="0" dirty="0"/>
              <a:t>Zwolle</a:t>
            </a:r>
            <a:endParaRPr lang="en-GB" dirty="0"/>
          </a:p>
        </p:txBody>
      </p:sp>
    </p:spTree>
    <p:extLst>
      <p:ext uri="{BB962C8B-B14F-4D97-AF65-F5344CB8AC3E}">
        <p14:creationId xmlns:p14="http://schemas.microsoft.com/office/powerpoint/2010/main" val="1177404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5168" y="1336999"/>
            <a:ext cx="8640960" cy="864094"/>
          </a:xfrm>
        </p:spPr>
        <p:txBody>
          <a:bodyPr/>
          <a:lstStyle/>
          <a:p>
            <a:pPr algn="l" rtl="0"/>
            <a:r>
              <a:rPr lang="en-GB" b="0" i="0" u="none" baseline="0" dirty="0"/>
              <a:t>Negative prices</a:t>
            </a:r>
            <a:endParaRPr lang="en-GB" dirty="0"/>
          </a:p>
        </p:txBody>
      </p:sp>
      <p:sp>
        <p:nvSpPr>
          <p:cNvPr id="7" name="Tijdelijke aanduiding voor inhoud 6"/>
          <p:cNvSpPr>
            <a:spLocks noGrp="1"/>
          </p:cNvSpPr>
          <p:nvPr>
            <p:ph sz="quarter" idx="13"/>
          </p:nvPr>
        </p:nvSpPr>
        <p:spPr>
          <a:xfrm>
            <a:off x="246063" y="2019869"/>
            <a:ext cx="8640000" cy="4157556"/>
          </a:xfrm>
        </p:spPr>
        <p:txBody>
          <a:bodyPr/>
          <a:lstStyle/>
          <a:p>
            <a:endParaRPr lang="en-GB" sz="2000" dirty="0" smtClean="0"/>
          </a:p>
          <a:p>
            <a:pPr algn="l" rtl="0"/>
            <a:r>
              <a:rPr lang="en-GB" sz="2000" b="0" i="0" u="none" baseline="0" dirty="0"/>
              <a:t>Letter to Parliament, 30 November 2015</a:t>
            </a:r>
          </a:p>
          <a:p>
            <a:pPr algn="l" rtl="0"/>
            <a:r>
              <a:rPr lang="en-GB" sz="2000" b="0" i="0" u="none" baseline="0" dirty="0"/>
              <a:t>Appendix with 3 examples</a:t>
            </a:r>
          </a:p>
          <a:p>
            <a:endParaRPr lang="en-GB" sz="2000" dirty="0"/>
          </a:p>
          <a:p>
            <a:pPr marL="0" indent="0" algn="l" rtl="0">
              <a:buNone/>
            </a:pPr>
            <a:endParaRPr lang="en-GB" sz="2000" dirty="0"/>
          </a:p>
          <a:p>
            <a:endParaRPr lang="en-GB" sz="2000" dirty="0"/>
          </a:p>
          <a:p>
            <a:pPr algn="l" rtl="0"/>
            <a:r>
              <a:rPr lang="en-GB" sz="2000" b="0" i="0" u="none" baseline="0" dirty="0"/>
              <a:t>Amendment to General Implementing Regulations SDE in Netherlands Government Gazette on 1 December 2015</a:t>
            </a:r>
          </a:p>
          <a:p>
            <a:endParaRPr lang="en-GB" sz="2400" dirty="0"/>
          </a:p>
          <a:p>
            <a:endParaRPr lang="en-GB" dirty="0"/>
          </a:p>
        </p:txBody>
      </p:sp>
    </p:spTree>
    <p:extLst>
      <p:ext uri="{BB962C8B-B14F-4D97-AF65-F5344CB8AC3E}">
        <p14:creationId xmlns:p14="http://schemas.microsoft.com/office/powerpoint/2010/main" val="342207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Negative prices</a:t>
            </a:r>
            <a:endParaRPr lang="en-GB" dirty="0"/>
          </a:p>
        </p:txBody>
      </p:sp>
      <p:sp>
        <p:nvSpPr>
          <p:cNvPr id="7" name="Tijdelijke aanduiding voor inhoud 6"/>
          <p:cNvSpPr>
            <a:spLocks noGrp="1"/>
          </p:cNvSpPr>
          <p:nvPr>
            <p:ph sz="quarter" idx="13"/>
          </p:nvPr>
        </p:nvSpPr>
        <p:spPr>
          <a:xfrm>
            <a:off x="246063" y="1913163"/>
            <a:ext cx="8640000" cy="4032250"/>
          </a:xfrm>
        </p:spPr>
        <p:txBody>
          <a:bodyPr/>
          <a:lstStyle/>
          <a:p>
            <a:pPr marL="342900" lvl="0" indent="-342900" algn="l" rtl="0" fontAlgn="base">
              <a:lnSpc>
                <a:spcPct val="100000"/>
              </a:lnSpc>
              <a:spcBef>
                <a:spcPct val="0"/>
              </a:spcBef>
              <a:spcAft>
                <a:spcPct val="0"/>
              </a:spcAft>
            </a:pPr>
            <a:r>
              <a:rPr lang="en-GB" sz="2400" b="0" i="0" u="none" baseline="0" dirty="0">
                <a:solidFill>
                  <a:prstClr val="black"/>
                </a:solidFill>
                <a:latin typeface="Arial" charset="0"/>
                <a:cs typeface="Arial" charset="0"/>
              </a:rPr>
              <a:t>Amendment to General Implementing Regulations:</a:t>
            </a:r>
            <a:endParaRPr lang="en-GB" sz="2400" dirty="0">
              <a:solidFill>
                <a:prstClr val="black"/>
              </a:solidFill>
              <a:latin typeface="Arial" charset="0"/>
              <a:cs typeface="Arial" charset="0"/>
            </a:endParaRPr>
          </a:p>
          <a:p>
            <a:pPr marL="0" lvl="0" indent="0" algn="l" rtl="0" fontAlgn="base">
              <a:lnSpc>
                <a:spcPct val="100000"/>
              </a:lnSpc>
              <a:spcBef>
                <a:spcPct val="0"/>
              </a:spcBef>
              <a:spcAft>
                <a:spcPct val="0"/>
              </a:spcAft>
              <a:buNone/>
            </a:pPr>
            <a:endParaRPr lang="en-GB" sz="2400" dirty="0">
              <a:solidFill>
                <a:prstClr val="black"/>
              </a:solidFill>
              <a:latin typeface="Arial" charset="0"/>
              <a:cs typeface="Arial" charset="0"/>
            </a:endParaRPr>
          </a:p>
          <a:p>
            <a:pPr marL="0" lvl="0" indent="0" algn="l" rtl="0" fontAlgn="base">
              <a:lnSpc>
                <a:spcPct val="100000"/>
              </a:lnSpc>
              <a:spcBef>
                <a:spcPct val="0"/>
              </a:spcBef>
              <a:spcAft>
                <a:spcPct val="0"/>
              </a:spcAft>
              <a:buNone/>
            </a:pPr>
            <a:r>
              <a:rPr lang="en-GB" sz="2400" dirty="0" smtClean="0">
                <a:solidFill>
                  <a:prstClr val="black"/>
                </a:solidFill>
                <a:latin typeface="Arial" charset="0"/>
                <a:cs typeface="Arial" charset="0"/>
              </a:rPr>
              <a:t>‘</a:t>
            </a:r>
            <a:r>
              <a:rPr lang="en-GB" sz="2400" b="0" i="0" u="none" baseline="0" dirty="0" smtClean="0">
                <a:solidFill>
                  <a:prstClr val="black"/>
                </a:solidFill>
                <a:latin typeface="Arial" charset="0"/>
                <a:cs typeface="Arial" charset="0"/>
              </a:rPr>
              <a:t>The </a:t>
            </a:r>
            <a:r>
              <a:rPr lang="en-GB" sz="2400" b="0" i="0" u="none" baseline="0" dirty="0">
                <a:solidFill>
                  <a:prstClr val="black"/>
                </a:solidFill>
                <a:latin typeface="Arial" charset="0"/>
                <a:cs typeface="Arial" charset="0"/>
              </a:rPr>
              <a:t>production, referred to in </a:t>
            </a:r>
            <a:r>
              <a:rPr lang="en-GB" sz="2400" b="0" i="0" u="none" baseline="0" dirty="0" smtClean="0">
                <a:solidFill>
                  <a:prstClr val="black"/>
                </a:solidFill>
                <a:latin typeface="Arial" charset="0"/>
                <a:cs typeface="Arial" charset="0"/>
              </a:rPr>
              <a:t>Article </a:t>
            </a:r>
            <a:r>
              <a:rPr lang="en-GB" sz="2400" b="0" i="0" u="none" baseline="0" dirty="0">
                <a:solidFill>
                  <a:prstClr val="black"/>
                </a:solidFill>
                <a:latin typeface="Arial" charset="0"/>
                <a:cs typeface="Arial" charset="0"/>
              </a:rPr>
              <a:t>8, </a:t>
            </a:r>
            <a:r>
              <a:rPr lang="en-GB" sz="2400" b="0" i="0" u="none" baseline="0" dirty="0" smtClean="0">
                <a:solidFill>
                  <a:prstClr val="black"/>
                </a:solidFill>
                <a:latin typeface="Arial" charset="0"/>
                <a:cs typeface="Arial" charset="0"/>
              </a:rPr>
              <a:t>paragraph 1, part a</a:t>
            </a:r>
            <a:r>
              <a:rPr lang="en-GB" sz="2400" b="0" i="0" u="none" baseline="0" dirty="0">
                <a:solidFill>
                  <a:prstClr val="black"/>
                </a:solidFill>
                <a:latin typeface="Arial" charset="0"/>
                <a:cs typeface="Arial" charset="0"/>
              </a:rPr>
              <a:t>,</a:t>
            </a:r>
          </a:p>
          <a:p>
            <a:pPr marL="0" lvl="0" indent="0" algn="l" rtl="0" fontAlgn="base">
              <a:lnSpc>
                <a:spcPct val="100000"/>
              </a:lnSpc>
              <a:spcBef>
                <a:spcPct val="0"/>
              </a:spcBef>
              <a:spcAft>
                <a:spcPct val="0"/>
              </a:spcAft>
              <a:buNone/>
            </a:pPr>
            <a:r>
              <a:rPr lang="en-GB" sz="2400" b="0" i="0" u="none" baseline="0" dirty="0">
                <a:solidFill>
                  <a:prstClr val="black"/>
                </a:solidFill>
                <a:latin typeface="Arial" charset="0"/>
                <a:cs typeface="Arial" charset="0"/>
              </a:rPr>
              <a:t>in connection with a decision on an application submitted on or after 1 December 2015, is reduced by </a:t>
            </a:r>
            <a:r>
              <a:rPr lang="en-GB" sz="2400" b="0" i="0" u="none" baseline="0" dirty="0" smtClean="0">
                <a:solidFill>
                  <a:prstClr val="black"/>
                </a:solidFill>
                <a:latin typeface="Arial" charset="0"/>
                <a:cs typeface="Arial" charset="0"/>
              </a:rPr>
              <a:t>the number </a:t>
            </a:r>
            <a:r>
              <a:rPr lang="en-GB" sz="2400" b="0" i="0" u="none" baseline="0" dirty="0">
                <a:solidFill>
                  <a:prstClr val="black"/>
                </a:solidFill>
                <a:latin typeface="Arial" charset="0"/>
                <a:cs typeface="Arial" charset="0"/>
              </a:rPr>
              <a:t>of kWh that is fed into an electricity network </a:t>
            </a:r>
            <a:r>
              <a:rPr lang="en-GB" sz="2400" b="0" i="0" u="none" baseline="0" dirty="0" smtClean="0">
                <a:solidFill>
                  <a:prstClr val="black"/>
                </a:solidFill>
                <a:latin typeface="Arial" charset="0"/>
                <a:cs typeface="Arial" charset="0"/>
              </a:rPr>
              <a:t>during each </a:t>
            </a:r>
            <a:r>
              <a:rPr lang="en-GB" sz="2400" b="0" i="0" u="none" baseline="0" dirty="0">
                <a:solidFill>
                  <a:prstClr val="black"/>
                </a:solidFill>
                <a:latin typeface="Arial" charset="0"/>
                <a:cs typeface="Arial" charset="0"/>
              </a:rPr>
              <a:t>period that the price of electricity is negative, </a:t>
            </a:r>
            <a:r>
              <a:rPr lang="en-GB" sz="2400" b="0" i="0" u="none" baseline="0" dirty="0" smtClean="0">
                <a:solidFill>
                  <a:prstClr val="black"/>
                </a:solidFill>
                <a:latin typeface="Arial" charset="0"/>
                <a:cs typeface="Arial" charset="0"/>
              </a:rPr>
              <a:t>unless the </a:t>
            </a:r>
            <a:r>
              <a:rPr lang="en-GB" sz="2400" b="0" i="0" u="none" baseline="0" dirty="0">
                <a:solidFill>
                  <a:prstClr val="black"/>
                </a:solidFill>
                <a:latin typeface="Arial" charset="0"/>
                <a:cs typeface="Arial" charset="0"/>
              </a:rPr>
              <a:t>period concerned lasts less than six hours</a:t>
            </a:r>
            <a:r>
              <a:rPr lang="en-GB" sz="2400" b="0" i="0" u="none" baseline="0" dirty="0" smtClean="0">
                <a:solidFill>
                  <a:prstClr val="black"/>
                </a:solidFill>
                <a:latin typeface="Arial" charset="0"/>
                <a:cs typeface="Arial" charset="0"/>
              </a:rPr>
              <a:t>.’ </a:t>
            </a:r>
            <a:r>
              <a:rPr lang="en-GB" sz="2400" b="0" i="0" u="none" baseline="0" dirty="0">
                <a:solidFill>
                  <a:prstClr val="black"/>
                </a:solidFill>
                <a:latin typeface="Arial" charset="0"/>
                <a:cs typeface="Arial" charset="0"/>
              </a:rPr>
              <a:t>	</a:t>
            </a:r>
          </a:p>
          <a:p>
            <a:pPr marL="0" lvl="0" indent="0" algn="l" rtl="0" fontAlgn="base">
              <a:lnSpc>
                <a:spcPct val="100000"/>
              </a:lnSpc>
              <a:spcBef>
                <a:spcPct val="0"/>
              </a:spcBef>
              <a:spcAft>
                <a:spcPct val="0"/>
              </a:spcAft>
              <a:buNone/>
            </a:pPr>
            <a:endParaRPr lang="en-GB" sz="2400" dirty="0">
              <a:solidFill>
                <a:prstClr val="black"/>
              </a:solidFill>
              <a:latin typeface="Arial" charset="0"/>
              <a:cs typeface="Arial" charset="0"/>
            </a:endParaRPr>
          </a:p>
          <a:p>
            <a:endParaRPr lang="en-GB" sz="2000" dirty="0" smtClean="0"/>
          </a:p>
        </p:txBody>
      </p:sp>
    </p:spTree>
    <p:extLst>
      <p:ext uri="{BB962C8B-B14F-4D97-AF65-F5344CB8AC3E}">
        <p14:creationId xmlns:p14="http://schemas.microsoft.com/office/powerpoint/2010/main" val="4099243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Negative prices</a:t>
            </a:r>
            <a:endParaRPr lang="en-GB" dirty="0"/>
          </a:p>
        </p:txBody>
      </p:sp>
      <p:sp>
        <p:nvSpPr>
          <p:cNvPr id="7" name="Tijdelijke aanduiding voor inhoud 6"/>
          <p:cNvSpPr>
            <a:spLocks noGrp="1"/>
          </p:cNvSpPr>
          <p:nvPr>
            <p:ph sz="quarter" idx="13"/>
          </p:nvPr>
        </p:nvSpPr>
        <p:spPr>
          <a:xfrm>
            <a:off x="246063" y="1913163"/>
            <a:ext cx="8640000" cy="4032250"/>
          </a:xfrm>
        </p:spPr>
        <p:txBody>
          <a:bodyPr/>
          <a:lstStyle/>
          <a:p>
            <a:pPr marL="0" lvl="0" indent="0" algn="l" rtl="0" fontAlgn="base">
              <a:lnSpc>
                <a:spcPct val="100000"/>
              </a:lnSpc>
              <a:spcBef>
                <a:spcPct val="0"/>
              </a:spcBef>
              <a:spcAft>
                <a:spcPct val="0"/>
              </a:spcAft>
              <a:buNone/>
            </a:pPr>
            <a:endParaRPr lang="en-GB" sz="2400" dirty="0">
              <a:solidFill>
                <a:prstClr val="black"/>
              </a:solidFill>
              <a:latin typeface="Arial" charset="0"/>
              <a:cs typeface="Arial" charset="0"/>
            </a:endParaRPr>
          </a:p>
          <a:p>
            <a:pPr algn="l" rtl="0"/>
            <a:r>
              <a:rPr lang="en-GB" sz="2000" b="0" i="0" u="none" baseline="0" dirty="0"/>
              <a:t>If APX Day Ahead price is negative for more than 6 hours</a:t>
            </a:r>
            <a:endParaRPr lang="en-GB" sz="2000" dirty="0"/>
          </a:p>
          <a:p>
            <a:pPr algn="l" rtl="0"/>
            <a:r>
              <a:rPr lang="en-GB" sz="2000" b="0" i="0" u="none" baseline="0" dirty="0"/>
              <a:t>Total production during this period is disregarded for subsidisable production</a:t>
            </a:r>
            <a:endParaRPr lang="en-GB" sz="2000" dirty="0"/>
          </a:p>
          <a:p>
            <a:pPr algn="l" rtl="0"/>
            <a:r>
              <a:rPr lang="en-GB" sz="2000" b="0" i="0" u="none" baseline="0" dirty="0"/>
              <a:t>Settlement with adjustment in following </a:t>
            </a:r>
            <a:r>
              <a:rPr lang="en-GB" sz="2000" b="0" i="0" u="none" baseline="0" dirty="0" smtClean="0"/>
              <a:t>year</a:t>
            </a:r>
            <a:endParaRPr lang="en-GB" sz="2000" b="0" i="0" u="none" baseline="0" dirty="0"/>
          </a:p>
          <a:p>
            <a:pPr algn="l" rtl="0"/>
            <a:r>
              <a:rPr lang="en-GB" sz="2000" b="0" i="0" u="none" baseline="0" dirty="0"/>
              <a:t>No incentive, but also no penalty</a:t>
            </a:r>
            <a:endParaRPr lang="en-GB" sz="2000" dirty="0"/>
          </a:p>
          <a:p>
            <a:pPr algn="l" rtl="0"/>
            <a:r>
              <a:rPr lang="en-GB" sz="2000" b="0" i="0" u="none" baseline="0" dirty="0"/>
              <a:t>Negative prices count toward determining definitive correction amount</a:t>
            </a:r>
            <a:endParaRPr lang="en-GB" sz="2000" dirty="0"/>
          </a:p>
          <a:p>
            <a:endParaRPr lang="en-GB" sz="2000" dirty="0" smtClean="0"/>
          </a:p>
        </p:txBody>
      </p:sp>
    </p:spTree>
    <p:extLst>
      <p:ext uri="{BB962C8B-B14F-4D97-AF65-F5344CB8AC3E}">
        <p14:creationId xmlns:p14="http://schemas.microsoft.com/office/powerpoint/2010/main" val="1579333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Tender bid price, correction amount and base energy price</a:t>
            </a:r>
            <a:endParaRPr lang="en-GB" dirty="0"/>
          </a:p>
        </p:txBody>
      </p:sp>
      <p:sp>
        <p:nvSpPr>
          <p:cNvPr id="7" name="Tijdelijke aanduiding voor inhoud 6"/>
          <p:cNvSpPr>
            <a:spLocks noGrp="1"/>
          </p:cNvSpPr>
          <p:nvPr>
            <p:ph sz="quarter" idx="13"/>
          </p:nvPr>
        </p:nvSpPr>
        <p:spPr/>
        <p:txBody>
          <a:bodyPr/>
          <a:lstStyle/>
          <a:p>
            <a:endParaRPr lang="en-GB" dirty="0" smtClean="0"/>
          </a:p>
          <a:p>
            <a:pPr algn="l" rtl="0"/>
            <a:r>
              <a:rPr lang="en-GB" sz="2000" b="0" i="0" u="none" baseline="0" dirty="0"/>
              <a:t>Maximum </a:t>
            </a:r>
            <a:r>
              <a:rPr lang="en-GB" sz="2000" b="0" i="0" u="none" baseline="0" dirty="0" smtClean="0"/>
              <a:t>grant </a:t>
            </a:r>
            <a:r>
              <a:rPr lang="en-GB" sz="2000" b="0" i="0" u="none" baseline="0" dirty="0"/>
              <a:t>per kWh is the difference between tender bid price and base energy price</a:t>
            </a:r>
            <a:endParaRPr lang="en-GB" sz="2000" dirty="0" smtClean="0"/>
          </a:p>
          <a:p>
            <a:pPr algn="l" rtl="0"/>
            <a:r>
              <a:rPr lang="en-GB" sz="2000" b="0" i="0" u="none" baseline="0" dirty="0"/>
              <a:t>Annual </a:t>
            </a:r>
            <a:r>
              <a:rPr lang="en-GB" sz="2000" b="0" i="0" u="none" baseline="0" dirty="0" smtClean="0"/>
              <a:t>grant </a:t>
            </a:r>
            <a:r>
              <a:rPr lang="en-GB" sz="2000" b="0" i="0" u="none" baseline="0" dirty="0"/>
              <a:t>paid is the difference between tender bid price and correction amount</a:t>
            </a:r>
            <a:endParaRPr lang="en-GB" sz="2000" dirty="0"/>
          </a:p>
          <a:p>
            <a:pPr algn="l" rtl="0"/>
            <a:r>
              <a:rPr lang="en-GB" sz="2000" b="0" i="0" u="none" baseline="0" dirty="0"/>
              <a:t>However, tender bid price minus the correction amount cannot be lower than the base energy price</a:t>
            </a:r>
            <a:endParaRPr lang="en-GB" sz="2000" dirty="0" smtClean="0"/>
          </a:p>
        </p:txBody>
      </p:sp>
    </p:spTree>
    <p:extLst>
      <p:ext uri="{BB962C8B-B14F-4D97-AF65-F5344CB8AC3E}">
        <p14:creationId xmlns:p14="http://schemas.microsoft.com/office/powerpoint/2010/main" val="2679621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Calculation of base energy price</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Base energy price = 2/3 * (long-term expected energy price – P&amp;O)</a:t>
            </a:r>
          </a:p>
          <a:p>
            <a:pPr algn="l" rtl="0"/>
            <a:r>
              <a:rPr lang="en-GB" sz="2000" b="0" i="0" u="none" baseline="0" dirty="0"/>
              <a:t>Long-term expected electricity price (base load): 5.8 cent/kWh </a:t>
            </a:r>
            <a:endParaRPr lang="en-GB" sz="2000" dirty="0"/>
          </a:p>
          <a:p>
            <a:pPr algn="l" rtl="0"/>
            <a:r>
              <a:rPr lang="en-GB" sz="2000" b="0" i="0" u="none" baseline="0" dirty="0"/>
              <a:t>Profile and imbalance costs (P&amp;O): 1.3 cent/kWh </a:t>
            </a:r>
            <a:endParaRPr lang="en-GB" sz="2000" dirty="0"/>
          </a:p>
          <a:p>
            <a:pPr algn="l" rtl="0"/>
            <a:r>
              <a:rPr lang="en-GB" sz="2000" b="0" i="0" u="none" baseline="0" dirty="0"/>
              <a:t>3.0 cent/kWh </a:t>
            </a:r>
            <a:r>
              <a:rPr lang="en-GB" sz="2000" b="0" i="0" u="none" baseline="0" dirty="0" smtClean="0"/>
              <a:t>= </a:t>
            </a:r>
            <a:r>
              <a:rPr lang="en-GB" sz="2000" b="0" i="0" u="none" baseline="0" dirty="0"/>
              <a:t>2/3 x (5.8 -1.3) cent/kWh</a:t>
            </a:r>
            <a:endParaRPr lang="en-GB" sz="2000" dirty="0"/>
          </a:p>
        </p:txBody>
      </p:sp>
    </p:spTree>
    <p:extLst>
      <p:ext uri="{BB962C8B-B14F-4D97-AF65-F5344CB8AC3E}">
        <p14:creationId xmlns:p14="http://schemas.microsoft.com/office/powerpoint/2010/main" val="59398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Questions: base energy price</a:t>
            </a:r>
            <a:endParaRPr lang="en-GB" dirty="0"/>
          </a:p>
        </p:txBody>
      </p:sp>
      <p:sp>
        <p:nvSpPr>
          <p:cNvPr id="3" name="Tijdelijke aanduiding voor inhoud 2"/>
          <p:cNvSpPr>
            <a:spLocks noGrp="1"/>
          </p:cNvSpPr>
          <p:nvPr>
            <p:ph sz="quarter" idx="13"/>
          </p:nvPr>
        </p:nvSpPr>
        <p:spPr/>
        <p:txBody>
          <a:bodyPr/>
          <a:lstStyle/>
          <a:p>
            <a:endParaRPr lang="en-GB" dirty="0" smtClean="0"/>
          </a:p>
          <a:p>
            <a:pPr algn="l" rtl="0"/>
            <a:r>
              <a:rPr lang="en-GB" sz="2000" b="0" i="0" u="none" baseline="0" dirty="0"/>
              <a:t>Is </a:t>
            </a:r>
            <a:r>
              <a:rPr lang="en-GB" sz="2000" b="0" i="0" u="none" baseline="0" dirty="0" smtClean="0"/>
              <a:t>the</a:t>
            </a:r>
            <a:r>
              <a:rPr lang="en-GB" sz="2000" b="0" i="0" u="none" dirty="0" smtClean="0"/>
              <a:t> base energy price</a:t>
            </a:r>
            <a:r>
              <a:rPr lang="en-GB" sz="2000" b="0" i="0" u="none" baseline="0" dirty="0" smtClean="0"/>
              <a:t> </a:t>
            </a:r>
            <a:r>
              <a:rPr lang="en-GB" sz="2000" b="0" i="0" u="none" baseline="0" dirty="0"/>
              <a:t>determined each year anew?</a:t>
            </a:r>
          </a:p>
          <a:p>
            <a:pPr lvl="1" algn="l" rtl="0"/>
            <a:r>
              <a:rPr lang="en-GB" sz="2000" b="0" i="0" u="none" baseline="0" dirty="0"/>
              <a:t>Answer: No, it is fixed in the (SDE+) grant for the entire </a:t>
            </a:r>
            <a:r>
              <a:rPr lang="en-GB" sz="2000" b="0" i="0" u="none" baseline="0" dirty="0" smtClean="0"/>
              <a:t>grant period</a:t>
            </a:r>
            <a:endParaRPr lang="en-GB" sz="2000" dirty="0" smtClean="0"/>
          </a:p>
          <a:p>
            <a:pPr marL="0" indent="0" algn="l" rtl="0">
              <a:buNone/>
            </a:pPr>
            <a:endParaRPr lang="en-GB" dirty="0"/>
          </a:p>
        </p:txBody>
      </p:sp>
    </p:spTree>
    <p:extLst>
      <p:ext uri="{BB962C8B-B14F-4D97-AF65-F5344CB8AC3E}">
        <p14:creationId xmlns:p14="http://schemas.microsoft.com/office/powerpoint/2010/main" val="1162991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Correction amount</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Provisional correction amount</a:t>
            </a:r>
          </a:p>
          <a:p>
            <a:pPr lvl="1" algn="l" rtl="0"/>
            <a:r>
              <a:rPr lang="en-GB" sz="2000" b="0" i="0" u="none" baseline="0" dirty="0"/>
              <a:t>Published before 1 November in the preceding year </a:t>
            </a:r>
            <a:r>
              <a:rPr lang="en-GB" sz="2000" b="0" i="0" u="none" baseline="0" dirty="0" smtClean="0"/>
              <a:t>(SDE Decision</a:t>
            </a:r>
            <a:r>
              <a:rPr lang="en-GB" sz="2000" b="0" i="0" u="none" baseline="0" dirty="0"/>
              <a:t>, </a:t>
            </a:r>
            <a:r>
              <a:rPr lang="en-GB" sz="2000" b="0" i="0" u="none" baseline="0" dirty="0" smtClean="0"/>
              <a:t>Section 14</a:t>
            </a:r>
            <a:r>
              <a:rPr lang="en-GB" sz="2000" b="0" i="0" u="none" baseline="0" dirty="0"/>
              <a:t>, </a:t>
            </a:r>
            <a:r>
              <a:rPr lang="en-GB" sz="2000" b="0" i="0" u="none" baseline="0" dirty="0" smtClean="0"/>
              <a:t>subsection </a:t>
            </a:r>
            <a:r>
              <a:rPr lang="en-GB" sz="2000" b="0" i="0" u="none" baseline="0" dirty="0"/>
              <a:t>5)</a:t>
            </a:r>
          </a:p>
          <a:p>
            <a:pPr lvl="1" algn="l" rtl="0"/>
            <a:r>
              <a:rPr lang="en-GB" sz="2000" b="0" i="0" u="none" baseline="0" dirty="0"/>
              <a:t>Used to determine the level of advance payments</a:t>
            </a:r>
            <a:endParaRPr lang="en-GB" sz="2000" dirty="0"/>
          </a:p>
          <a:p>
            <a:pPr algn="l" rtl="0"/>
            <a:r>
              <a:rPr lang="en-GB" sz="2000" b="0" i="0" u="none" baseline="0" dirty="0"/>
              <a:t>Definitive correction amount</a:t>
            </a:r>
          </a:p>
          <a:p>
            <a:pPr lvl="1" algn="l" rtl="0"/>
            <a:r>
              <a:rPr lang="en-GB" sz="2000" b="0" i="0" u="none" baseline="0" dirty="0"/>
              <a:t>Published before 1 April after expiry of the respective year </a:t>
            </a:r>
            <a:r>
              <a:rPr lang="en-GB" sz="2000" b="0" i="0" u="none" baseline="0" dirty="0" smtClean="0"/>
              <a:t>(SDE Decision</a:t>
            </a:r>
            <a:r>
              <a:rPr lang="en-GB" sz="2000" b="0" i="0" u="none" baseline="0" dirty="0"/>
              <a:t>, </a:t>
            </a:r>
            <a:r>
              <a:rPr lang="en-GB" sz="2000" b="0" i="0" u="none" baseline="0" dirty="0" smtClean="0"/>
              <a:t>Section 14</a:t>
            </a:r>
            <a:r>
              <a:rPr lang="en-GB" sz="2000" b="0" i="0" u="none" baseline="0" dirty="0"/>
              <a:t>, </a:t>
            </a:r>
            <a:r>
              <a:rPr lang="en-GB" sz="2000" b="0" i="0" u="none" baseline="0" dirty="0" smtClean="0"/>
              <a:t>subsection </a:t>
            </a:r>
            <a:r>
              <a:rPr lang="en-GB" sz="2000" b="0" i="0" u="none" baseline="0" dirty="0"/>
              <a:t>4)</a:t>
            </a:r>
          </a:p>
          <a:p>
            <a:pPr lvl="1" algn="l" rtl="0"/>
            <a:r>
              <a:rPr lang="en-GB" sz="2000" b="0" i="0" u="none" baseline="0" dirty="0"/>
              <a:t>Used to determine the level of the definitive settlement</a:t>
            </a:r>
            <a:endParaRPr lang="en-GB" sz="2000" dirty="0"/>
          </a:p>
          <a:p>
            <a:pPr marL="0" indent="0" algn="l" rtl="0">
              <a:buNone/>
            </a:pPr>
            <a:endParaRPr lang="en-GB" dirty="0"/>
          </a:p>
        </p:txBody>
      </p:sp>
    </p:spTree>
    <p:extLst>
      <p:ext uri="{BB962C8B-B14F-4D97-AF65-F5344CB8AC3E}">
        <p14:creationId xmlns:p14="http://schemas.microsoft.com/office/powerpoint/2010/main" val="304777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Provisional correction amount</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(Average Day Ahead market price </a:t>
            </a:r>
            <a:r>
              <a:rPr lang="en-GB" sz="2000" dirty="0"/>
              <a:t/>
            </a:r>
            <a:br>
              <a:rPr lang="en-GB" sz="2000" dirty="0"/>
            </a:br>
            <a:r>
              <a:rPr lang="en-GB" sz="2000" b="0" i="0" u="none" baseline="0" dirty="0"/>
              <a:t>APX Oct 2013 to Sept 2014)   x    (profile and imbalance factor)  </a:t>
            </a:r>
            <a:endParaRPr lang="en-GB" sz="2000" dirty="0" smtClean="0"/>
          </a:p>
          <a:p>
            <a:endParaRPr lang="en-GB" sz="2000" dirty="0"/>
          </a:p>
          <a:p>
            <a:pPr algn="l" rtl="0"/>
            <a:r>
              <a:rPr lang="en-GB" sz="2000" b="0" i="0" u="none" baseline="0" dirty="0"/>
              <a:t>For 2016:</a:t>
            </a:r>
          </a:p>
          <a:p>
            <a:pPr lvl="1" algn="l" rtl="0"/>
            <a:r>
              <a:rPr lang="en-GB" sz="2000" b="0" i="0" u="none" baseline="0" dirty="0"/>
              <a:t>3.8 cent/kWh = 4.21cent/kWh x 0.913</a:t>
            </a:r>
          </a:p>
          <a:p>
            <a:pPr marL="360000" lvl="1" indent="0" algn="l" rtl="0">
              <a:buNone/>
            </a:pPr>
            <a:endParaRPr lang="en-GB" dirty="0"/>
          </a:p>
          <a:p>
            <a:endParaRPr lang="en-GB" dirty="0"/>
          </a:p>
        </p:txBody>
      </p:sp>
    </p:spTree>
    <p:extLst>
      <p:ext uri="{BB962C8B-B14F-4D97-AF65-F5344CB8AC3E}">
        <p14:creationId xmlns:p14="http://schemas.microsoft.com/office/powerpoint/2010/main" val="4194595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Definitive correction amount (e.g. 2015)</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smtClean="0"/>
              <a:t>(</a:t>
            </a:r>
            <a:r>
              <a:rPr lang="en-GB" sz="2000" b="0" i="0" u="none" baseline="0" dirty="0"/>
              <a:t>Average Day Ahead market price APX Jan 2015 to Dec 2015)   x </a:t>
            </a:r>
            <a:r>
              <a:rPr lang="en-GB" sz="2000" dirty="0"/>
              <a:t/>
            </a:r>
            <a:br>
              <a:rPr lang="en-GB" sz="2000" dirty="0"/>
            </a:br>
            <a:r>
              <a:rPr lang="en-GB" sz="2000" b="0" i="0" u="none" baseline="0" dirty="0"/>
              <a:t>(profile and imbalance factor)</a:t>
            </a:r>
          </a:p>
          <a:p>
            <a:pPr algn="l" rtl="0"/>
            <a:r>
              <a:rPr lang="en-GB" sz="2000" b="0" i="0" u="none" baseline="0" dirty="0"/>
              <a:t>Profile and imbalance factor 0.831 </a:t>
            </a:r>
          </a:p>
          <a:p>
            <a:pPr algn="l" rtl="0"/>
            <a:r>
              <a:rPr lang="en-GB" sz="2000" b="0" i="0" u="none" baseline="0" dirty="0"/>
              <a:t>Average Day Ahead APX: 0.0401 € / kWh</a:t>
            </a:r>
          </a:p>
          <a:p>
            <a:pPr algn="l" rtl="0"/>
            <a:r>
              <a:rPr lang="en-GB" sz="2000" b="0" i="0" u="none" baseline="0" dirty="0"/>
              <a:t>Def. correction amount: 0.0333 € / kWh</a:t>
            </a:r>
          </a:p>
          <a:p>
            <a:pPr algn="l" rtl="0"/>
            <a:r>
              <a:rPr lang="en-GB" sz="2000" b="0" i="0" u="none" baseline="0" dirty="0"/>
              <a:t>Value of Guarantees of </a:t>
            </a:r>
            <a:r>
              <a:rPr lang="en-GB" sz="2000" b="0" i="0" u="none" baseline="0" dirty="0" smtClean="0"/>
              <a:t>Origin: </a:t>
            </a:r>
            <a:r>
              <a:rPr lang="en-GB" sz="2000" b="0" i="0" u="none" baseline="0" dirty="0"/>
              <a:t>0 euro  </a:t>
            </a:r>
            <a:endParaRPr lang="en-GB" sz="2000" dirty="0"/>
          </a:p>
          <a:p>
            <a:pPr marL="360000" lvl="1" indent="0" algn="l" rtl="0">
              <a:buNone/>
            </a:pPr>
            <a:endParaRPr lang="en-GB" dirty="0"/>
          </a:p>
          <a:p>
            <a:endParaRPr lang="en-GB" dirty="0"/>
          </a:p>
        </p:txBody>
      </p:sp>
    </p:spTree>
    <p:extLst>
      <p:ext uri="{BB962C8B-B14F-4D97-AF65-F5344CB8AC3E}">
        <p14:creationId xmlns:p14="http://schemas.microsoft.com/office/powerpoint/2010/main" val="2642453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Questions: definitive correction amount</a:t>
            </a:r>
            <a:endParaRPr lang="en-GB"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Question: Is the electricity reference price the annual average spot market price? And is this calculated per calendar year or per full production year? </a:t>
            </a:r>
          </a:p>
          <a:p>
            <a:pPr marL="0" indent="0" algn="l" rtl="0">
              <a:buNone/>
            </a:pPr>
            <a:r>
              <a:rPr lang="en-GB" sz="2000" b="0" i="0" u="none" baseline="0" dirty="0" smtClean="0"/>
              <a:t>(A </a:t>
            </a:r>
            <a:r>
              <a:rPr lang="en-GB" sz="2000" b="0" i="0" u="none" baseline="0" dirty="0"/>
              <a:t>wind farm will probably not begin operations on exactly 1 </a:t>
            </a:r>
            <a:r>
              <a:rPr lang="en-GB" sz="2000" b="0" i="0" u="none" baseline="0" dirty="0" smtClean="0"/>
              <a:t>January)</a:t>
            </a:r>
            <a:endParaRPr lang="en-GB" sz="2000" b="0" i="0" u="none" baseline="0" dirty="0"/>
          </a:p>
          <a:p>
            <a:pPr marL="0" indent="0" algn="l" rtl="0">
              <a:buNone/>
            </a:pPr>
            <a:r>
              <a:rPr lang="en-GB" sz="2000" dirty="0"/>
              <a:t/>
            </a:r>
            <a:br>
              <a:rPr lang="en-GB" sz="2000" dirty="0"/>
            </a:br>
            <a:r>
              <a:rPr lang="en-GB" sz="2000" b="0" i="0" u="none" baseline="0" dirty="0"/>
              <a:t>Answer: Average Day Ahead market price APX full 12 months. The first split year also on </a:t>
            </a:r>
            <a:r>
              <a:rPr lang="en-GB" sz="2000" b="0" i="0" u="none" baseline="0" dirty="0" smtClean="0"/>
              <a:t>the basis </a:t>
            </a:r>
            <a:r>
              <a:rPr lang="en-GB" sz="2000" b="0" i="0" u="none" baseline="0" dirty="0"/>
              <a:t>of full 12 months (Jan-Dec) </a:t>
            </a:r>
            <a:endParaRPr lang="en-GB" sz="2000" dirty="0"/>
          </a:p>
        </p:txBody>
      </p:sp>
    </p:spTree>
    <p:extLst>
      <p:ext uri="{BB962C8B-B14F-4D97-AF65-F5344CB8AC3E}">
        <p14:creationId xmlns:p14="http://schemas.microsoft.com/office/powerpoint/2010/main" val="3717546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pPr algn="l" rtl="0"/>
            <a:r>
              <a:rPr lang="en-GB" b="0" i="0" u="none" baseline="0" dirty="0"/>
              <a:t>This afternoon’s programme</a:t>
            </a:r>
            <a:endParaRPr lang="en-GB" dirty="0"/>
          </a:p>
        </p:txBody>
      </p:sp>
      <p:sp>
        <p:nvSpPr>
          <p:cNvPr id="16" name="Tijdelijke aanduiding voor inhoud 15"/>
          <p:cNvSpPr>
            <a:spLocks noGrp="1"/>
          </p:cNvSpPr>
          <p:nvPr>
            <p:ph sz="quarter" idx="13"/>
          </p:nvPr>
        </p:nvSpPr>
        <p:spPr/>
        <p:txBody>
          <a:bodyPr/>
          <a:lstStyle/>
          <a:p>
            <a:pPr algn="l" rtl="0"/>
            <a:r>
              <a:rPr lang="en-GB" b="0" i="0" u="none" baseline="0" dirty="0"/>
              <a:t>Explanation of SDE+</a:t>
            </a:r>
          </a:p>
          <a:p>
            <a:endParaRPr lang="en-GB" dirty="0" smtClean="0"/>
          </a:p>
          <a:p>
            <a:pPr algn="l" rtl="0"/>
            <a:r>
              <a:rPr lang="en-GB" b="0" i="0" u="none" baseline="0" dirty="0"/>
              <a:t>Break</a:t>
            </a:r>
          </a:p>
          <a:p>
            <a:endParaRPr lang="en-GB" dirty="0" smtClean="0"/>
          </a:p>
          <a:p>
            <a:pPr algn="l" rtl="0"/>
            <a:r>
              <a:rPr lang="en-GB" b="0" i="0" u="none" baseline="0" dirty="0"/>
              <a:t>Explanation of Tender 2 Offshore Wind Energy 2016</a:t>
            </a:r>
          </a:p>
          <a:p>
            <a:endParaRPr lang="en-GB" dirty="0" smtClean="0"/>
          </a:p>
          <a:p>
            <a:pPr algn="l" rtl="0"/>
            <a:r>
              <a:rPr lang="en-GB" b="0" i="0" u="none" baseline="0" dirty="0"/>
              <a:t>Drinks</a:t>
            </a:r>
            <a:endParaRPr lang="en-GB" dirty="0"/>
          </a:p>
        </p:txBody>
      </p:sp>
    </p:spTree>
    <p:extLst>
      <p:ext uri="{BB962C8B-B14F-4D97-AF65-F5344CB8AC3E}">
        <p14:creationId xmlns:p14="http://schemas.microsoft.com/office/powerpoint/2010/main" val="2499530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Questions: definitive correction amount</a:t>
            </a:r>
            <a:endParaRPr lang="en-GB"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Question: </a:t>
            </a:r>
            <a:r>
              <a:rPr lang="en-GB" sz="2000" b="0" i="0" u="none" baseline="0" dirty="0" smtClean="0"/>
              <a:t>The </a:t>
            </a:r>
            <a:r>
              <a:rPr lang="en-GB" sz="2000" b="0" i="0" u="none" baseline="0" dirty="0"/>
              <a:t>value of the Guarantees of Origin for determining the advance payments is set at zero. How will this affect settlement</a:t>
            </a:r>
            <a:r>
              <a:rPr lang="en-GB" sz="2000" b="0" i="0" u="none" baseline="0" dirty="0" smtClean="0"/>
              <a:t>? </a:t>
            </a:r>
            <a:endParaRPr lang="en-GB" sz="2000" dirty="0"/>
          </a:p>
          <a:p>
            <a:pPr marL="0" indent="0" algn="l" rtl="0">
              <a:buNone/>
            </a:pPr>
            <a:endParaRPr lang="en-GB" sz="2000" dirty="0" smtClean="0"/>
          </a:p>
          <a:p>
            <a:pPr marL="0" indent="0" algn="l" rtl="0">
              <a:buNone/>
            </a:pPr>
            <a:r>
              <a:rPr lang="en-GB" sz="2000" b="0" i="0" u="none" baseline="0" dirty="0"/>
              <a:t>Answer: The value of the Guarantees of Origin </a:t>
            </a:r>
            <a:r>
              <a:rPr lang="en-GB" sz="2000" b="0" i="0" u="none" baseline="0" dirty="0" smtClean="0"/>
              <a:t>is reviewed </a:t>
            </a:r>
            <a:r>
              <a:rPr lang="en-GB" sz="2000" b="0" i="0" u="none" baseline="0" dirty="0"/>
              <a:t>each year when the definitive correction amount comes to be determined.</a:t>
            </a:r>
            <a:endParaRPr lang="en-GB" sz="2000" dirty="0"/>
          </a:p>
        </p:txBody>
      </p:sp>
    </p:spTree>
    <p:extLst>
      <p:ext uri="{BB962C8B-B14F-4D97-AF65-F5344CB8AC3E}">
        <p14:creationId xmlns:p14="http://schemas.microsoft.com/office/powerpoint/2010/main" val="3998522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Value of Guarantee of Origin always </a:t>
            </a:r>
            <a:r>
              <a:rPr lang="en-GB" b="0" i="0" u="none" baseline="0" dirty="0" smtClean="0"/>
              <a:t>€ 0?</a:t>
            </a:r>
            <a:endParaRPr lang="en-GB"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Current government policy (Economic Affairs) is for the value of Guarantees of Origin only to be taken into account if</a:t>
            </a:r>
            <a:r>
              <a:rPr lang="en-GB" sz="2000" b="0" i="0" u="none" baseline="0" dirty="0" smtClean="0"/>
              <a:t>:</a:t>
            </a:r>
            <a:endParaRPr lang="en-GB" sz="2000" dirty="0"/>
          </a:p>
          <a:p>
            <a:pPr algn="l" rtl="0"/>
            <a:r>
              <a:rPr lang="en-GB" sz="2000" b="0" i="0" u="none" baseline="0" dirty="0"/>
              <a:t>There is a transparent market for trading in Guarantees of Origin so that there is clarity concerning their actual value, and</a:t>
            </a:r>
          </a:p>
          <a:p>
            <a:pPr algn="l" rtl="0"/>
            <a:r>
              <a:rPr lang="en-GB" sz="2000" b="0" i="0" u="none" baseline="0" dirty="0"/>
              <a:t>The value is significant. </a:t>
            </a:r>
            <a:endParaRPr lang="en-GB" sz="2000" dirty="0"/>
          </a:p>
        </p:txBody>
      </p:sp>
    </p:spTree>
    <p:extLst>
      <p:ext uri="{BB962C8B-B14F-4D97-AF65-F5344CB8AC3E}">
        <p14:creationId xmlns:p14="http://schemas.microsoft.com/office/powerpoint/2010/main" val="3376411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Calculation of profile and imbalance factor</a:t>
            </a:r>
            <a:endParaRPr lang="en-GB" dirty="0"/>
          </a:p>
        </p:txBody>
      </p:sp>
      <p:sp>
        <p:nvSpPr>
          <p:cNvPr id="3" name="Tijdelijke aanduiding voor inhoud 2"/>
          <p:cNvSpPr>
            <a:spLocks noGrp="1"/>
          </p:cNvSpPr>
          <p:nvPr>
            <p:ph sz="quarter" idx="13"/>
          </p:nvPr>
        </p:nvSpPr>
        <p:spPr/>
        <p:txBody>
          <a:bodyPr/>
          <a:lstStyle/>
          <a:p>
            <a:pPr algn="l" rtl="0"/>
            <a:endParaRPr lang="en-GB" sz="2000" b="0" i="0" u="none" baseline="0" dirty="0" smtClean="0"/>
          </a:p>
          <a:p>
            <a:pPr algn="l" rtl="0"/>
            <a:r>
              <a:rPr lang="en-GB" sz="2000" b="0" i="0" u="none" baseline="0" dirty="0" smtClean="0"/>
              <a:t>The </a:t>
            </a:r>
            <a:r>
              <a:rPr lang="en-GB" sz="2000" b="0" i="0" u="none" baseline="0" dirty="0"/>
              <a:t>profile and imbalance factor is calculated yearly by ECN, in the context of the </a:t>
            </a:r>
            <a:r>
              <a:rPr lang="en-GB" sz="2000" b="0" i="0" u="none" baseline="0" dirty="0" smtClean="0"/>
              <a:t>‘definitive </a:t>
            </a:r>
            <a:r>
              <a:rPr lang="en-GB" sz="2000" b="0" i="0" u="none" baseline="0" dirty="0"/>
              <a:t>correction </a:t>
            </a:r>
            <a:r>
              <a:rPr lang="en-GB" sz="2000" b="0" i="0" u="none" baseline="0" dirty="0" smtClean="0"/>
              <a:t>amounts’ </a:t>
            </a:r>
            <a:r>
              <a:rPr lang="en-GB" sz="2000" b="0" i="0" u="none" baseline="0" dirty="0"/>
              <a:t>for the purpose of final settlement. ECN receives data on the imbalance volume and hourly wind power generation from several market parties for this purpose. </a:t>
            </a:r>
            <a:endParaRPr lang="en-GB" sz="2000" dirty="0" smtClean="0"/>
          </a:p>
          <a:p>
            <a:pPr algn="l" rtl="0"/>
            <a:r>
              <a:rPr lang="en-GB" sz="2000" b="0" i="0" u="none" baseline="0" dirty="0" smtClean="0"/>
              <a:t>Assumption: </a:t>
            </a:r>
            <a:r>
              <a:rPr lang="en-GB" sz="2000" b="0" i="0" u="none" baseline="0" dirty="0"/>
              <a:t>100% of the expected wind power production is sold via the Day Ahead market (APX) and the entire imbalance volume (difference between actual power production and Day Ahead expectation) is traded via TenneT’s balancing market. </a:t>
            </a:r>
            <a:endParaRPr lang="en-GB" sz="2000" dirty="0" smtClean="0"/>
          </a:p>
          <a:p>
            <a:pPr marL="360000" lvl="1" indent="0" algn="l" rtl="0">
              <a:buNone/>
            </a:pPr>
            <a:endParaRPr lang="en-GB" dirty="0"/>
          </a:p>
          <a:p>
            <a:endParaRPr lang="en-GB" dirty="0"/>
          </a:p>
        </p:txBody>
      </p:sp>
    </p:spTree>
    <p:extLst>
      <p:ext uri="{BB962C8B-B14F-4D97-AF65-F5344CB8AC3E}">
        <p14:creationId xmlns:p14="http://schemas.microsoft.com/office/powerpoint/2010/main" val="3422517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ECN advice</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Distinction </a:t>
            </a:r>
            <a:r>
              <a:rPr lang="en-GB" sz="2000" b="0" i="0" u="none" baseline="0" dirty="0" smtClean="0"/>
              <a:t>of </a:t>
            </a:r>
            <a:r>
              <a:rPr lang="en-GB" sz="2000" b="0" i="0" u="none" baseline="0" dirty="0"/>
              <a:t>profile and imbalance costs between offshore wind and other wind </a:t>
            </a:r>
            <a:r>
              <a:rPr lang="en-GB" sz="2000" b="0" i="0" u="none" baseline="0" dirty="0" smtClean="0"/>
              <a:t>categories</a:t>
            </a:r>
            <a:endParaRPr lang="en-GB" sz="2000" b="0" i="0" u="none" baseline="0" dirty="0"/>
          </a:p>
          <a:p>
            <a:pPr algn="l" rtl="0"/>
            <a:r>
              <a:rPr lang="en-GB" sz="2000" b="0" i="0" u="none" baseline="0" dirty="0"/>
              <a:t>A single factor for profile and imbalance costs in North </a:t>
            </a:r>
            <a:r>
              <a:rPr lang="en-GB" sz="2000" b="0" i="0" u="none" baseline="0" dirty="0" smtClean="0"/>
              <a:t>Sea</a:t>
            </a:r>
            <a:endParaRPr lang="en-GB" sz="2000" dirty="0" smtClean="0"/>
          </a:p>
          <a:p>
            <a:pPr algn="l" rtl="0"/>
            <a:r>
              <a:rPr lang="en-GB" sz="2000" b="0" i="0" u="none" baseline="0" dirty="0"/>
              <a:t>No profile and imbalance costs per specific wind farm, but generic based on market </a:t>
            </a:r>
            <a:r>
              <a:rPr lang="en-GB" sz="2000" b="0" i="0" u="none" baseline="0" dirty="0" smtClean="0"/>
              <a:t>consultation</a:t>
            </a:r>
            <a:endParaRPr lang="en-GB" sz="2000" dirty="0"/>
          </a:p>
        </p:txBody>
      </p:sp>
    </p:spTree>
    <p:extLst>
      <p:ext uri="{BB962C8B-B14F-4D97-AF65-F5344CB8AC3E}">
        <p14:creationId xmlns:p14="http://schemas.microsoft.com/office/powerpoint/2010/main" val="2751258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Advance payments procedure for </a:t>
            </a:r>
            <a:r>
              <a:rPr lang="en-GB" b="0" i="0" u="none" baseline="0" dirty="0" smtClean="0"/>
              <a:t>SDE</a:t>
            </a:r>
            <a:r>
              <a:rPr lang="en-GB" b="0" i="0" u="none" baseline="0" dirty="0" smtClean="0">
                <a:solidFill>
                  <a:srgbClr val="FF0000"/>
                </a:solidFill>
              </a:rPr>
              <a:t>+</a:t>
            </a:r>
            <a:endParaRPr lang="en-GB" dirty="0">
              <a:solidFill>
                <a:srgbClr val="FF0000"/>
              </a:solidFill>
            </a:endParaRPr>
          </a:p>
        </p:txBody>
      </p:sp>
      <p:sp>
        <p:nvSpPr>
          <p:cNvPr id="3" name="Tijdelijke aanduiding voor inhoud 2"/>
          <p:cNvSpPr>
            <a:spLocks noGrp="1"/>
          </p:cNvSpPr>
          <p:nvPr>
            <p:ph sz="quarter" idx="13"/>
          </p:nvPr>
        </p:nvSpPr>
        <p:spPr/>
        <p:txBody>
          <a:bodyPr/>
          <a:lstStyle/>
          <a:p>
            <a:pPr algn="l" rtl="0"/>
            <a:r>
              <a:rPr lang="en-GB" sz="2000" b="0" i="0" u="none" baseline="0" dirty="0"/>
              <a:t>Applicant registers with CertiQ</a:t>
            </a:r>
            <a:endParaRPr lang="en-GB" sz="2000" dirty="0" smtClean="0"/>
          </a:p>
          <a:p>
            <a:pPr algn="l" rtl="0"/>
            <a:r>
              <a:rPr lang="en-GB" sz="2000" b="0" i="0" u="none" baseline="0" dirty="0"/>
              <a:t>Applicant requests ... MW effective 1 July from RVO</a:t>
            </a:r>
          </a:p>
          <a:p>
            <a:pPr algn="l" rtl="0"/>
            <a:r>
              <a:rPr lang="en-GB" sz="2000" b="0" i="0" u="none" baseline="0" dirty="0"/>
              <a:t>RVO checks this with CertiQ</a:t>
            </a:r>
            <a:endParaRPr lang="en-GB" sz="2000" dirty="0" smtClean="0"/>
          </a:p>
          <a:p>
            <a:pPr algn="l" rtl="0"/>
            <a:r>
              <a:rPr lang="en-GB" sz="2000" b="0" i="0" u="none" baseline="0" dirty="0"/>
              <a:t>RVO arranges 6 x monthly advance payment (start of the month)</a:t>
            </a:r>
          </a:p>
          <a:p>
            <a:pPr algn="l" rtl="0"/>
            <a:r>
              <a:rPr lang="en-GB" sz="2000" b="0" i="0" u="none" baseline="0" dirty="0"/>
              <a:t>Monthly advance payment:</a:t>
            </a:r>
          </a:p>
          <a:p>
            <a:pPr lvl="1" algn="l" rtl="0"/>
            <a:r>
              <a:rPr lang="en-GB" sz="2000" b="0" i="0" u="none" baseline="0" dirty="0"/>
              <a:t>80% x 1/12 x .. MW x P50 x (tender bid price – provisional correction amount)</a:t>
            </a:r>
          </a:p>
          <a:p>
            <a:pPr marL="0" indent="0" algn="l" rtl="0">
              <a:buNone/>
            </a:pPr>
            <a:endParaRPr lang="en-GB" dirty="0" smtClean="0"/>
          </a:p>
          <a:p>
            <a:endParaRPr lang="en-GB" dirty="0"/>
          </a:p>
        </p:txBody>
      </p:sp>
    </p:spTree>
    <p:extLst>
      <p:ext uri="{BB962C8B-B14F-4D97-AF65-F5344CB8AC3E}">
        <p14:creationId xmlns:p14="http://schemas.microsoft.com/office/powerpoint/2010/main" val="287225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Advance payments procedure - 2</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Advance payments can be set at a lower level if the applicant itself indicates in advance that the production volume is expected to be lower</a:t>
            </a:r>
          </a:p>
          <a:p>
            <a:pPr algn="l" rtl="0"/>
            <a:r>
              <a:rPr lang="en-GB" sz="2000" b="0" i="0" u="none" baseline="0" dirty="0"/>
              <a:t>If production in first split year is greater than 1/12 of P50 x </a:t>
            </a:r>
            <a:r>
              <a:rPr lang="en-GB" sz="2000" b="0" i="0" u="none" baseline="0" dirty="0" smtClean="0"/>
              <a:t>No</a:t>
            </a:r>
            <a:r>
              <a:rPr lang="en-GB" sz="2000" b="0" i="0" u="none" baseline="0" dirty="0"/>
              <a:t>. of months production, this is entered as backward banking</a:t>
            </a:r>
            <a:endParaRPr lang="en-GB" sz="2000" dirty="0" smtClean="0"/>
          </a:p>
          <a:p>
            <a:endParaRPr lang="en-GB" dirty="0"/>
          </a:p>
        </p:txBody>
      </p:sp>
    </p:spTree>
    <p:extLst>
      <p:ext uri="{BB962C8B-B14F-4D97-AF65-F5344CB8AC3E}">
        <p14:creationId xmlns:p14="http://schemas.microsoft.com/office/powerpoint/2010/main" val="3427120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Questions: advance payments</a:t>
            </a:r>
            <a:endParaRPr lang="en-GB"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Questions: How does SDE+ payment take place? When is payment made?</a:t>
            </a:r>
          </a:p>
          <a:p>
            <a:pPr lvl="1" algn="l" rtl="0"/>
            <a:endParaRPr lang="en-GB" sz="2000" dirty="0" smtClean="0"/>
          </a:p>
          <a:p>
            <a:pPr marL="0" indent="0" algn="l" rtl="0">
              <a:buNone/>
            </a:pPr>
            <a:r>
              <a:rPr lang="en-GB" sz="2000" b="0" i="0" u="none" baseline="0" dirty="0"/>
              <a:t>Answers:</a:t>
            </a:r>
          </a:p>
          <a:p>
            <a:pPr lvl="1" algn="l" rtl="0"/>
            <a:r>
              <a:rPr lang="en-GB" sz="2000" b="0" i="0" u="none" baseline="0" dirty="0"/>
              <a:t>Advance payment: monthly 80% x 1/12 of maximum subsidisable production. RVO aims to make payment in the first week of the month concerned</a:t>
            </a:r>
          </a:p>
          <a:p>
            <a:pPr lvl="1" algn="l" rtl="0"/>
            <a:endParaRPr lang="en-GB" sz="2000" dirty="0" smtClean="0"/>
          </a:p>
          <a:p>
            <a:pPr lvl="1" algn="l" rtl="0"/>
            <a:r>
              <a:rPr lang="en-GB" sz="2000" b="0" i="0" u="none" baseline="0" dirty="0"/>
              <a:t>After definitive correction amount has been established (the following year), the remaining part of the subsidisable production is transferred </a:t>
            </a:r>
            <a:endParaRPr lang="en-GB" sz="2000" dirty="0"/>
          </a:p>
        </p:txBody>
      </p:sp>
    </p:spTree>
    <p:extLst>
      <p:ext uri="{BB962C8B-B14F-4D97-AF65-F5344CB8AC3E}">
        <p14:creationId xmlns:p14="http://schemas.microsoft.com/office/powerpoint/2010/main" val="3890942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 </a:t>
            </a:r>
            <a:endParaRPr lang="en-GB" dirty="0"/>
          </a:p>
        </p:txBody>
      </p:sp>
      <p:sp>
        <p:nvSpPr>
          <p:cNvPr id="3" name="Tijdelijke aanduiding voor inhoud 2"/>
          <p:cNvSpPr>
            <a:spLocks noGrp="1"/>
          </p:cNvSpPr>
          <p:nvPr>
            <p:ph sz="quarter" idx="13"/>
          </p:nvPr>
        </p:nvSpPr>
        <p:spPr/>
        <p:txBody>
          <a:bodyPr/>
          <a:lstStyle/>
          <a:p>
            <a:pPr marL="0" indent="0" algn="ctr" rtl="0">
              <a:buNone/>
            </a:pPr>
            <a:r>
              <a:rPr lang="en-GB" sz="9600" b="0" i="0" u="none" baseline="0" dirty="0"/>
              <a:t>BREAK</a:t>
            </a:r>
            <a:endParaRPr lang="en-GB" sz="9600" dirty="0"/>
          </a:p>
        </p:txBody>
      </p:sp>
    </p:spTree>
    <p:extLst>
      <p:ext uri="{BB962C8B-B14F-4D97-AF65-F5344CB8AC3E}">
        <p14:creationId xmlns:p14="http://schemas.microsoft.com/office/powerpoint/2010/main" val="1456646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l="7624" t="20410" r="30476" b="5733"/>
          <a:stretch/>
        </p:blipFill>
        <p:spPr bwMode="auto">
          <a:xfrm>
            <a:off x="1" y="998603"/>
            <a:ext cx="9144000" cy="5859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94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268760"/>
            <a:ext cx="8640960" cy="710165"/>
          </a:xfrm>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algn="l" rtl="0"/>
            <a:r>
              <a:rPr lang="en-GB" sz="2000" b="0" i="0" u="none" baseline="0" dirty="0"/>
              <a:t>Article 1	Definition of terms</a:t>
            </a:r>
            <a:endParaRPr lang="en-GB" sz="2000" dirty="0" smtClean="0"/>
          </a:p>
          <a:p>
            <a:endParaRPr lang="en-GB" sz="2000" dirty="0" smtClean="0"/>
          </a:p>
          <a:p>
            <a:pPr algn="l" rtl="0"/>
            <a:r>
              <a:rPr lang="en-GB" sz="2000" b="0" i="0" u="none" baseline="0" dirty="0"/>
              <a:t>Article 2	</a:t>
            </a:r>
            <a:r>
              <a:rPr lang="en-GB" sz="2000" b="0" i="0" u="none" baseline="0" dirty="0" smtClean="0"/>
              <a:t>Grant </a:t>
            </a:r>
            <a:r>
              <a:rPr lang="en-GB" sz="2000" b="0" i="0" u="none" baseline="0" dirty="0"/>
              <a:t>application for </a:t>
            </a:r>
            <a:r>
              <a:rPr lang="en-GB" sz="2000" dirty="0"/>
              <a:t>S</a:t>
            </a:r>
            <a:r>
              <a:rPr lang="en-GB" sz="2000" b="0" i="0" u="none" baseline="0" dirty="0" smtClean="0"/>
              <a:t>ites </a:t>
            </a:r>
            <a:r>
              <a:rPr lang="en-GB" sz="2000" b="0" i="0" u="none" baseline="0" dirty="0"/>
              <a:t>III and </a:t>
            </a:r>
            <a:r>
              <a:rPr lang="en-GB" sz="2000" b="0" i="0" u="none" baseline="0" dirty="0" smtClean="0"/>
              <a:t>IV</a:t>
            </a:r>
            <a:endParaRPr lang="en-GB" sz="2000" b="0" i="0" u="none" baseline="0" dirty="0"/>
          </a:p>
          <a:p>
            <a:endParaRPr lang="en-GB" sz="2000" dirty="0" smtClean="0"/>
          </a:p>
          <a:p>
            <a:pPr algn="l" rtl="0"/>
            <a:r>
              <a:rPr lang="en-GB" sz="2000" b="0" i="0" u="none" baseline="0" dirty="0"/>
              <a:t>Article 3	Minimum and maximum wind farm size</a:t>
            </a:r>
            <a:endParaRPr lang="en-GB" sz="2000" dirty="0" smtClean="0"/>
          </a:p>
          <a:p>
            <a:pPr algn="l" rtl="0"/>
            <a:r>
              <a:rPr lang="en-GB" sz="2000" b="0" i="0" u="none" baseline="0" dirty="0"/>
              <a:t>Article 4</a:t>
            </a:r>
          </a:p>
          <a:p>
            <a:pPr lvl="1" algn="l" rtl="0"/>
            <a:r>
              <a:rPr lang="en-GB" sz="2000" b="0" i="0" u="none" baseline="0" dirty="0"/>
              <a:t>Section 1 Closing date 29 September 2016 17:00 hours</a:t>
            </a:r>
            <a:endParaRPr lang="en-GB" sz="2000" dirty="0" smtClean="0"/>
          </a:p>
          <a:p>
            <a:pPr lvl="1" algn="l" rtl="0"/>
            <a:r>
              <a:rPr lang="en-GB" sz="2000" b="0" i="0" u="none" baseline="0" dirty="0"/>
              <a:t>Section 2 Per applicant maximum two separate applications and one </a:t>
            </a:r>
            <a:r>
              <a:rPr lang="en-GB" sz="2000" b="0" i="0" u="none" baseline="0" dirty="0" smtClean="0"/>
              <a:t>combined </a:t>
            </a:r>
            <a:r>
              <a:rPr lang="en-GB" sz="2000" b="0" i="0" u="none" baseline="0" dirty="0"/>
              <a:t>application</a:t>
            </a:r>
            <a:endParaRPr lang="en-GB" sz="2000" dirty="0" smtClean="0"/>
          </a:p>
          <a:p>
            <a:pPr lvl="4" algn="l" rtl="0"/>
            <a:endParaRPr lang="en-GB" sz="1400" dirty="0"/>
          </a:p>
        </p:txBody>
      </p:sp>
    </p:spTree>
    <p:extLst>
      <p:ext uri="{BB962C8B-B14F-4D97-AF65-F5344CB8AC3E}">
        <p14:creationId xmlns:p14="http://schemas.microsoft.com/office/powerpoint/2010/main" val="300770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pPr algn="l" rtl="0"/>
            <a:r>
              <a:rPr lang="en-GB" b="0" i="0" u="none" baseline="0" dirty="0"/>
              <a:t>This afternoon’s programme </a:t>
            </a:r>
            <a:r>
              <a:rPr lang="en-GB" b="0" i="0" u="sng" baseline="0" dirty="0"/>
              <a:t>does not </a:t>
            </a:r>
            <a:r>
              <a:rPr lang="en-GB" b="0" i="0" u="sng" baseline="0" dirty="0" smtClean="0"/>
              <a:t>include:</a:t>
            </a:r>
            <a:endParaRPr lang="en-GB" dirty="0"/>
          </a:p>
        </p:txBody>
      </p:sp>
      <p:sp>
        <p:nvSpPr>
          <p:cNvPr id="16" name="Tijdelijke aanduiding voor inhoud 15"/>
          <p:cNvSpPr>
            <a:spLocks noGrp="1"/>
          </p:cNvSpPr>
          <p:nvPr>
            <p:ph sz="quarter" idx="13"/>
          </p:nvPr>
        </p:nvSpPr>
        <p:spPr/>
        <p:txBody>
          <a:bodyPr/>
          <a:lstStyle/>
          <a:p>
            <a:pPr algn="l" rtl="0"/>
            <a:endParaRPr lang="en-GB" dirty="0"/>
          </a:p>
          <a:p>
            <a:pPr algn="l" rtl="0"/>
            <a:r>
              <a:rPr lang="en-GB" b="0" i="0" u="none" baseline="0" dirty="0" smtClean="0"/>
              <a:t>Discussion </a:t>
            </a:r>
            <a:r>
              <a:rPr lang="en-GB" b="0" i="0" u="none" baseline="0" dirty="0"/>
              <a:t>of the outcome of tender 1</a:t>
            </a:r>
          </a:p>
          <a:p>
            <a:pPr algn="l" rtl="0"/>
            <a:r>
              <a:rPr lang="en-GB" b="0" i="0" u="none" baseline="0" dirty="0"/>
              <a:t>Consideration of site studies or TenneT connection terms and conditions </a:t>
            </a:r>
            <a:endParaRPr lang="en-GB" dirty="0" smtClean="0"/>
          </a:p>
          <a:p>
            <a:pPr algn="l" rtl="0"/>
            <a:r>
              <a:rPr lang="en-GB" b="0" i="0" u="none" baseline="0" dirty="0"/>
              <a:t>Answering questions from the audience</a:t>
            </a:r>
          </a:p>
          <a:p>
            <a:pPr algn="l" rtl="0"/>
            <a:r>
              <a:rPr lang="en-GB" b="0" i="0" u="none" baseline="0" dirty="0"/>
              <a:t>Questions can be mailed </a:t>
            </a:r>
            <a:r>
              <a:rPr lang="en-GB" b="0" i="0" u="none" baseline="0" dirty="0" smtClean="0"/>
              <a:t>till </a:t>
            </a:r>
            <a:r>
              <a:rPr lang="en-GB" b="0" i="0" u="none" baseline="0" dirty="0"/>
              <a:t>10 September 2016 to </a:t>
            </a:r>
            <a:r>
              <a:rPr lang="en-GB" b="0" i="0" u="none" baseline="0" dirty="0">
                <a:hlinkClick r:id="rId2"/>
              </a:rPr>
              <a:t>woz@rvo.nl</a:t>
            </a:r>
            <a:r>
              <a:rPr lang="en-GB" b="0" i="0" u="none" baseline="0" dirty="0"/>
              <a:t> and the answers will be published on the website (FAQ)</a:t>
            </a:r>
          </a:p>
          <a:p>
            <a:pPr marL="0" indent="0" algn="l" rtl="0">
              <a:buNone/>
            </a:pPr>
            <a:endParaRPr lang="en-GB" dirty="0" smtClean="0"/>
          </a:p>
          <a:p>
            <a:pPr marL="0" indent="0" algn="l" rtl="0">
              <a:buNone/>
            </a:pPr>
            <a:endParaRPr lang="en-GB" dirty="0" smtClean="0"/>
          </a:p>
          <a:p>
            <a:pPr marL="0" indent="0" algn="l" rtl="0">
              <a:buNone/>
            </a:pPr>
            <a:endParaRPr lang="en-GB" dirty="0"/>
          </a:p>
        </p:txBody>
      </p:sp>
    </p:spTree>
    <p:extLst>
      <p:ext uri="{BB962C8B-B14F-4D97-AF65-F5344CB8AC3E}">
        <p14:creationId xmlns:p14="http://schemas.microsoft.com/office/powerpoint/2010/main" val="1084056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Article 5</a:t>
            </a:r>
          </a:p>
          <a:p>
            <a:pPr algn="l" rtl="0"/>
            <a:r>
              <a:rPr lang="en-GB" sz="2000" b="0" i="0" u="none" baseline="0" dirty="0" smtClean="0"/>
              <a:t>Paragraph 1</a:t>
            </a:r>
            <a:endParaRPr lang="en-GB" sz="2000" b="0" i="0" u="none" baseline="0" dirty="0"/>
          </a:p>
          <a:p>
            <a:pPr lvl="1" algn="l" rtl="0"/>
            <a:r>
              <a:rPr lang="en-GB" sz="2000" b="0" i="0" u="none" baseline="0" dirty="0" smtClean="0"/>
              <a:t>Own assets at </a:t>
            </a:r>
            <a:r>
              <a:rPr lang="en-GB" sz="2000" b="0" i="0" u="none" baseline="0" dirty="0"/>
              <a:t>least 10% of total investment</a:t>
            </a:r>
            <a:endParaRPr lang="en-GB" sz="2000" dirty="0" smtClean="0"/>
          </a:p>
          <a:p>
            <a:pPr lvl="1" algn="l" rtl="0"/>
            <a:r>
              <a:rPr lang="en-GB" sz="2000" b="0" i="0" u="none" baseline="0" dirty="0"/>
              <a:t>Permit application also must be submitted</a:t>
            </a:r>
            <a:endParaRPr lang="en-GB" sz="2000" dirty="0" smtClean="0"/>
          </a:p>
          <a:p>
            <a:pPr lvl="1" algn="l" rtl="0"/>
            <a:r>
              <a:rPr lang="en-GB" sz="2000" b="0" i="0" u="none" baseline="0" dirty="0"/>
              <a:t>Compliance with Wind Farm Site Decision Regulations </a:t>
            </a:r>
            <a:endParaRPr lang="en-GB" sz="2000" dirty="0" smtClean="0"/>
          </a:p>
          <a:p>
            <a:pPr marL="360000" lvl="1" indent="0" algn="l" rtl="0">
              <a:buNone/>
            </a:pPr>
            <a:endParaRPr lang="en-GB" sz="2400" dirty="0" smtClean="0"/>
          </a:p>
          <a:p>
            <a:pPr marL="0" indent="0" algn="l" rtl="0">
              <a:buNone/>
            </a:pPr>
            <a:endParaRPr lang="en-GB" sz="24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3987384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Article 5</a:t>
            </a:r>
          </a:p>
          <a:p>
            <a:pPr algn="l" rtl="0"/>
            <a:r>
              <a:rPr lang="en-GB" sz="2000" b="0" i="0" u="none" baseline="0" dirty="0" smtClean="0"/>
              <a:t>Paragraph 2</a:t>
            </a:r>
            <a:endParaRPr lang="en-GB" sz="2000" b="0" i="0" u="none" baseline="0" dirty="0"/>
          </a:p>
          <a:p>
            <a:pPr lvl="1" algn="l" rtl="0"/>
            <a:r>
              <a:rPr lang="en-GB" sz="2000" b="0" i="0" u="none" baseline="0" dirty="0"/>
              <a:t>Rejection if applicant does submit multiple applications, rejection of all applications for site concerned</a:t>
            </a:r>
            <a:endParaRPr lang="en-GB" sz="2000" dirty="0"/>
          </a:p>
          <a:p>
            <a:pPr algn="l" rtl="0"/>
            <a:r>
              <a:rPr lang="en-GB" sz="2000" b="0" i="0" u="none" baseline="0" dirty="0" smtClean="0"/>
              <a:t>Paragraph 3</a:t>
            </a:r>
            <a:endParaRPr lang="en-GB" sz="2000" b="0" i="0" u="none" baseline="0" dirty="0"/>
          </a:p>
          <a:p>
            <a:pPr lvl="1" algn="l" rtl="0"/>
            <a:r>
              <a:rPr lang="en-GB" sz="2000" dirty="0" smtClean="0"/>
              <a:t>Own </a:t>
            </a:r>
            <a:r>
              <a:rPr lang="en-GB" sz="2000" b="0" i="0" u="none" baseline="0" dirty="0" smtClean="0"/>
              <a:t>assets </a:t>
            </a:r>
            <a:r>
              <a:rPr lang="en-GB" sz="2000" b="0" i="0" u="none" baseline="0" dirty="0"/>
              <a:t>of all participants in collaborative venture taken into account, and parent company’s </a:t>
            </a:r>
            <a:r>
              <a:rPr lang="en-GB" sz="2000" b="0" i="0" u="none" baseline="0" dirty="0" smtClean="0"/>
              <a:t>own assets taken </a:t>
            </a:r>
            <a:r>
              <a:rPr lang="en-GB" sz="2000" b="0" i="0" u="none" baseline="0" dirty="0"/>
              <a:t>into account if consent granted</a:t>
            </a:r>
            <a:endParaRPr lang="en-GB" sz="2000" dirty="0" smtClean="0"/>
          </a:p>
          <a:p>
            <a:pPr marL="360000" lvl="1" indent="0" algn="l" rtl="0">
              <a:buNone/>
            </a:pPr>
            <a:endParaRPr lang="en-GB" sz="2400" dirty="0" smtClean="0"/>
          </a:p>
          <a:p>
            <a:pPr marL="0" indent="0" algn="l" rtl="0">
              <a:buNone/>
            </a:pPr>
            <a:endParaRPr lang="en-GB" sz="24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4157022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Article 5</a:t>
            </a:r>
          </a:p>
          <a:p>
            <a:pPr algn="l" rtl="0"/>
            <a:r>
              <a:rPr lang="en-GB" sz="2000" b="0" i="0" u="none" baseline="0" dirty="0" smtClean="0"/>
              <a:t>Paragraph 4</a:t>
            </a:r>
            <a:endParaRPr lang="en-GB" sz="2000" b="0" i="0" u="none" baseline="0" dirty="0"/>
          </a:p>
          <a:p>
            <a:pPr lvl="1" algn="l" rtl="0"/>
            <a:r>
              <a:rPr lang="en-GB" sz="2000" b="0" i="0" u="none" baseline="0" dirty="0"/>
              <a:t>Parent company’s </a:t>
            </a:r>
            <a:r>
              <a:rPr lang="en-GB" sz="2000" b="0" i="0" u="none" baseline="0" dirty="0" smtClean="0"/>
              <a:t>own assets may </a:t>
            </a:r>
            <a:r>
              <a:rPr lang="en-GB" sz="2000" b="0" i="0" u="none" baseline="0" dirty="0"/>
              <a:t>only be taken into consideration twice (2x)</a:t>
            </a:r>
            <a:endParaRPr lang="en-GB" sz="20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3123053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marL="0" lvl="0" indent="0" algn="l" rtl="0">
              <a:buNone/>
            </a:pPr>
            <a:r>
              <a:rPr lang="en-GB" sz="2000" dirty="0" smtClean="0">
                <a:solidFill>
                  <a:prstClr val="black"/>
                </a:solidFill>
              </a:rPr>
              <a:t>Article </a:t>
            </a:r>
            <a:r>
              <a:rPr lang="en-GB" sz="2000" b="0" i="0" u="none" baseline="0" dirty="0" smtClean="0">
                <a:solidFill>
                  <a:prstClr val="black"/>
                </a:solidFill>
              </a:rPr>
              <a:t>6</a:t>
            </a:r>
            <a:endParaRPr lang="en-GB" sz="2000" b="0" i="0" u="none" baseline="0" dirty="0">
              <a:solidFill>
                <a:prstClr val="black"/>
              </a:solidFill>
            </a:endParaRPr>
          </a:p>
          <a:p>
            <a:pPr lvl="1" algn="l" rtl="0"/>
            <a:r>
              <a:rPr lang="en-GB" sz="2000" b="0" i="0" u="none" baseline="0" dirty="0" smtClean="0">
                <a:solidFill>
                  <a:prstClr val="black"/>
                </a:solidFill>
              </a:rPr>
              <a:t>Grant </a:t>
            </a:r>
            <a:r>
              <a:rPr lang="en-GB" sz="2000" b="0" i="0" u="none" baseline="0" dirty="0">
                <a:solidFill>
                  <a:prstClr val="black"/>
                </a:solidFill>
              </a:rPr>
              <a:t>capped</a:t>
            </a:r>
            <a:endParaRPr lang="en-GB" sz="2000" dirty="0">
              <a:solidFill>
                <a:prstClr val="black"/>
              </a:solidFill>
            </a:endParaRPr>
          </a:p>
          <a:p>
            <a:pPr lvl="1" algn="l" rtl="0"/>
            <a:r>
              <a:rPr lang="en-GB" sz="2000" b="0" i="0" u="none" baseline="0" dirty="0">
                <a:solidFill>
                  <a:prstClr val="black"/>
                </a:solidFill>
              </a:rPr>
              <a:t>Ranking by price only, no other weighting factors</a:t>
            </a:r>
            <a:endParaRPr lang="en-GB" sz="2000" dirty="0">
              <a:solidFill>
                <a:prstClr val="black"/>
              </a:solidFill>
            </a:endParaRPr>
          </a:p>
          <a:p>
            <a:pPr lvl="1" algn="l" rtl="0"/>
            <a:r>
              <a:rPr lang="en-GB" sz="2000" b="0" i="0" u="none" baseline="0" dirty="0">
                <a:solidFill>
                  <a:prstClr val="black"/>
                </a:solidFill>
              </a:rPr>
              <a:t>Combined application will only win if applicant submits more competitive bid for both sites than the individual bids</a:t>
            </a:r>
            <a:endParaRPr lang="en-GB" sz="2000" dirty="0" smtClean="0">
              <a:solidFill>
                <a:prstClr val="black"/>
              </a:solidFill>
            </a:endParaRPr>
          </a:p>
          <a:p>
            <a:pPr lvl="1" algn="l" rtl="0"/>
            <a:r>
              <a:rPr lang="en-GB" sz="2000" b="0" i="0" u="none" baseline="0" dirty="0">
                <a:solidFill>
                  <a:prstClr val="black"/>
                </a:solidFill>
              </a:rPr>
              <a:t>Combined applications compared using weighting factor </a:t>
            </a:r>
            <a:r>
              <a:rPr lang="en-GB" sz="2000" b="0" i="0" u="none" baseline="0" dirty="0" smtClean="0">
                <a:solidFill>
                  <a:prstClr val="black"/>
                </a:solidFill>
              </a:rPr>
              <a:t>33/68 </a:t>
            </a:r>
            <a:r>
              <a:rPr lang="en-GB" sz="2000" b="0" i="0" u="none" baseline="0" dirty="0">
                <a:solidFill>
                  <a:prstClr val="black"/>
                </a:solidFill>
              </a:rPr>
              <a:t>and </a:t>
            </a:r>
            <a:r>
              <a:rPr lang="en-GB" sz="2000" b="0" i="0" u="none" baseline="0" dirty="0" smtClean="0">
                <a:solidFill>
                  <a:prstClr val="black"/>
                </a:solidFill>
              </a:rPr>
              <a:t>35/68</a:t>
            </a:r>
            <a:endParaRPr lang="en-GB" sz="2000" dirty="0">
              <a:solidFill>
                <a:prstClr val="black"/>
              </a:solidFill>
            </a:endParaRPr>
          </a:p>
          <a:p>
            <a:pPr lvl="1" algn="l" rtl="0"/>
            <a:r>
              <a:rPr lang="en-GB" sz="2000" b="0" i="0" u="none" baseline="0" dirty="0">
                <a:solidFill>
                  <a:prstClr val="black"/>
                </a:solidFill>
              </a:rPr>
              <a:t>In case of equal bids, decision will be made by </a:t>
            </a:r>
            <a:r>
              <a:rPr lang="en-GB" sz="2000" b="0" i="0" u="none" baseline="0" dirty="0" smtClean="0">
                <a:solidFill>
                  <a:prstClr val="black"/>
                </a:solidFill>
              </a:rPr>
              <a:t>drawing lots</a:t>
            </a:r>
            <a:endParaRPr lang="en-GB" sz="2000" dirty="0" smtClean="0">
              <a:solidFill>
                <a:prstClr val="black"/>
              </a:solidFill>
            </a:endParaRPr>
          </a:p>
          <a:p>
            <a:pPr lvl="1" algn="l" rtl="0"/>
            <a:endParaRPr lang="en-GB" dirty="0">
              <a:solidFill>
                <a:prstClr val="black"/>
              </a:solidFill>
            </a:endParaRPr>
          </a:p>
          <a:p>
            <a:endParaRPr lang="en-GB" sz="2400" dirty="0"/>
          </a:p>
        </p:txBody>
      </p:sp>
    </p:spTree>
    <p:extLst>
      <p:ext uri="{BB962C8B-B14F-4D97-AF65-F5344CB8AC3E}">
        <p14:creationId xmlns:p14="http://schemas.microsoft.com/office/powerpoint/2010/main" val="2113015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a:xfrm>
            <a:off x="246063" y="2035992"/>
            <a:ext cx="8640000" cy="4255625"/>
          </a:xfrm>
        </p:spPr>
        <p:txBody>
          <a:bodyPr/>
          <a:lstStyle/>
          <a:p>
            <a:pPr marL="0" indent="0" algn="l" rtl="0">
              <a:buNone/>
            </a:pPr>
            <a:r>
              <a:rPr lang="en-GB" sz="2000" b="0" i="0" u="none" baseline="0" dirty="0" smtClean="0"/>
              <a:t>Paragraph 7</a:t>
            </a:r>
            <a:endParaRPr lang="en-GB" sz="2000" b="0" i="0" u="none" baseline="0" dirty="0"/>
          </a:p>
          <a:p>
            <a:pPr lvl="1" algn="l" rtl="0"/>
            <a:r>
              <a:rPr lang="en-GB" sz="2000" b="0" i="0" u="none" baseline="0" dirty="0"/>
              <a:t>Tender bid price </a:t>
            </a:r>
            <a:r>
              <a:rPr lang="en-GB" sz="2000" b="0" i="0" u="none" baseline="0" dirty="0" smtClean="0"/>
              <a:t>capped at €</a:t>
            </a:r>
            <a:r>
              <a:rPr lang="en-GB" sz="2000" b="0" i="0" u="none" baseline="0" dirty="0"/>
              <a:t>0.11975/kWh</a:t>
            </a:r>
          </a:p>
          <a:p>
            <a:endParaRPr lang="en-GB" sz="2000" dirty="0"/>
          </a:p>
          <a:p>
            <a:pPr marL="0" indent="0" algn="l" rtl="0">
              <a:buNone/>
            </a:pPr>
            <a:r>
              <a:rPr lang="en-GB" sz="2000" b="0" i="0" u="none" baseline="0" dirty="0" smtClean="0"/>
              <a:t>Paragraph 8</a:t>
            </a:r>
            <a:endParaRPr lang="en-GB" sz="2000" b="0" i="0" u="none" baseline="0" dirty="0"/>
          </a:p>
          <a:p>
            <a:pPr lvl="1" algn="l" rtl="0"/>
            <a:r>
              <a:rPr lang="en-GB" sz="2000" b="0" i="0" u="none" baseline="0" dirty="0"/>
              <a:t>It is stipulated that if a combined application wins, two decisions will be issued</a:t>
            </a:r>
            <a:endParaRPr lang="en-GB" sz="20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2871464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a:xfrm>
            <a:off x="246063" y="2035992"/>
            <a:ext cx="8640000" cy="4255625"/>
          </a:xfrm>
        </p:spPr>
        <p:txBody>
          <a:bodyPr/>
          <a:lstStyle/>
          <a:p>
            <a:pPr marL="0" indent="0" algn="l" rtl="0">
              <a:buNone/>
            </a:pPr>
            <a:r>
              <a:rPr lang="en-GB" sz="2000" dirty="0" smtClean="0"/>
              <a:t>Article </a:t>
            </a:r>
            <a:r>
              <a:rPr lang="en-GB" sz="2000" b="0" i="0" u="none" baseline="0" dirty="0" smtClean="0"/>
              <a:t>9</a:t>
            </a:r>
            <a:endParaRPr lang="en-GB" sz="2000" b="0" i="0" u="none" baseline="0" dirty="0"/>
          </a:p>
          <a:p>
            <a:pPr lvl="1" algn="l" rtl="0"/>
            <a:r>
              <a:rPr lang="en-GB" sz="2000" b="0" i="0" u="none" baseline="0" dirty="0"/>
              <a:t>Within two weeks after </a:t>
            </a:r>
            <a:r>
              <a:rPr lang="en-GB" sz="2000" b="0" i="0" u="none" baseline="0" dirty="0" smtClean="0"/>
              <a:t>grant </a:t>
            </a:r>
            <a:r>
              <a:rPr lang="en-GB" sz="2000" b="0" i="0" u="none" baseline="0" dirty="0"/>
              <a:t>award, sign Implementation Agreement</a:t>
            </a:r>
            <a:endParaRPr lang="en-GB" sz="2000" dirty="0" smtClean="0"/>
          </a:p>
          <a:p>
            <a:pPr lvl="1" algn="l" rtl="0"/>
            <a:r>
              <a:rPr lang="en-GB" sz="2000" b="0" i="0" u="none" baseline="0" dirty="0"/>
              <a:t>Within four weeks after </a:t>
            </a:r>
            <a:r>
              <a:rPr lang="en-GB" sz="2000" b="0" i="0" u="none" baseline="0" dirty="0" smtClean="0"/>
              <a:t>grant </a:t>
            </a:r>
            <a:r>
              <a:rPr lang="en-GB" sz="2000" b="0" i="0" u="none" baseline="0" dirty="0"/>
              <a:t>award, issue bank guarantee</a:t>
            </a:r>
            <a:endParaRPr lang="en-GB" sz="2000" dirty="0" smtClean="0"/>
          </a:p>
          <a:p>
            <a:pPr lvl="1" algn="l" rtl="0"/>
            <a:r>
              <a:rPr lang="en-GB" sz="2000" b="0" i="0" u="none" baseline="0" dirty="0"/>
              <a:t>If either of these conditions is not fulfilled in a timely manner, </a:t>
            </a:r>
            <a:r>
              <a:rPr lang="en-GB" sz="2000" b="0" i="0" u="none" baseline="0" dirty="0" smtClean="0"/>
              <a:t>grant </a:t>
            </a:r>
            <a:r>
              <a:rPr lang="en-GB" sz="2000" b="0" i="0" u="none" baseline="0" dirty="0"/>
              <a:t>will be awarded to next ranked applicant</a:t>
            </a:r>
            <a:endParaRPr lang="en-GB" sz="2000" dirty="0" smtClean="0"/>
          </a:p>
          <a:p>
            <a:pPr marL="0" indent="0" algn="l" rtl="0">
              <a:buNone/>
            </a:pPr>
            <a:endParaRPr lang="en-GB" sz="24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31544207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Bank guarantee in connection with SDE+</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Within </a:t>
            </a:r>
            <a:r>
              <a:rPr lang="en-GB" sz="2000" b="0" i="0" u="none" baseline="0" dirty="0" smtClean="0"/>
              <a:t>4 weeks </a:t>
            </a:r>
            <a:r>
              <a:rPr lang="en-GB" sz="2000" b="0" i="0" u="none" baseline="0" dirty="0"/>
              <a:t>after </a:t>
            </a:r>
            <a:r>
              <a:rPr lang="en-GB" sz="2000" b="0" i="0" u="none" baseline="0" dirty="0" smtClean="0"/>
              <a:t>grant issued</a:t>
            </a:r>
            <a:r>
              <a:rPr lang="en-GB" sz="2000" b="0" i="0" u="none" baseline="0" dirty="0"/>
              <a:t>, a bank guarantee of </a:t>
            </a:r>
            <a:r>
              <a:rPr lang="en-GB" sz="2000" b="0" i="0" u="none" baseline="0" dirty="0" smtClean="0"/>
              <a:t>€ 10 </a:t>
            </a:r>
            <a:r>
              <a:rPr lang="en-GB" sz="2000" b="0" i="0" u="none" baseline="0" dirty="0"/>
              <a:t>million</a:t>
            </a:r>
          </a:p>
          <a:p>
            <a:pPr algn="l" rtl="0"/>
            <a:r>
              <a:rPr lang="en-GB" sz="2000" b="0" i="0" u="none" baseline="0" dirty="0"/>
              <a:t>After 12 months new bank guarantee of </a:t>
            </a:r>
            <a:r>
              <a:rPr lang="en-GB" sz="2000" b="0" i="0" u="none" baseline="0" dirty="0" smtClean="0"/>
              <a:t>€ 35 </a:t>
            </a:r>
            <a:r>
              <a:rPr lang="en-GB" sz="2000" b="0" i="0" u="none" baseline="0" dirty="0"/>
              <a:t>million</a:t>
            </a:r>
          </a:p>
          <a:p>
            <a:pPr algn="l" rtl="0"/>
            <a:r>
              <a:rPr lang="en-GB" sz="2000" b="0" i="0" u="none" baseline="0" dirty="0"/>
              <a:t>Release after power generation facility becomes operational, however not until new bank guarantee has been provided for wind farm decommissioning </a:t>
            </a:r>
          </a:p>
          <a:p>
            <a:endParaRPr lang="en-GB" dirty="0" smtClean="0"/>
          </a:p>
          <a:p>
            <a:endParaRPr lang="en-GB" dirty="0"/>
          </a:p>
        </p:txBody>
      </p:sp>
    </p:spTree>
    <p:extLst>
      <p:ext uri="{BB962C8B-B14F-4D97-AF65-F5344CB8AC3E}">
        <p14:creationId xmlns:p14="http://schemas.microsoft.com/office/powerpoint/2010/main" val="2202511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Questions: bank guarantee</a:t>
            </a:r>
            <a:endParaRPr lang="en-GB"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Question: What is definition of operational?</a:t>
            </a:r>
            <a:r>
              <a:rPr lang="en-GB" sz="2000" dirty="0"/>
              <a:t/>
            </a:r>
            <a:br>
              <a:rPr lang="en-GB" sz="2000" dirty="0"/>
            </a:br>
            <a:r>
              <a:rPr lang="en-GB" sz="2000" b="0" i="0" u="none" baseline="0" dirty="0"/>
              <a:t>Answer: SDE+ takes first delivery of electricity as start date for operations</a:t>
            </a:r>
          </a:p>
          <a:p>
            <a:pPr marL="0" indent="0" algn="l" rtl="0">
              <a:buNone/>
            </a:pPr>
            <a:endParaRPr lang="en-GB" sz="2000" dirty="0" smtClean="0"/>
          </a:p>
          <a:p>
            <a:pPr marL="0" indent="0" algn="l" rtl="0">
              <a:buNone/>
            </a:pPr>
            <a:r>
              <a:rPr lang="en-GB" sz="2000" b="0" i="0" u="none" baseline="0" dirty="0"/>
              <a:t>Question: Who can issue a bank guarantee?</a:t>
            </a:r>
            <a:r>
              <a:rPr lang="en-GB" sz="2000" dirty="0"/>
              <a:t/>
            </a:r>
            <a:br>
              <a:rPr lang="en-GB" sz="2000" dirty="0"/>
            </a:br>
            <a:r>
              <a:rPr lang="en-GB" sz="2000" b="0" i="0" u="none" baseline="0" dirty="0"/>
              <a:t>Answer: A bank registered within the EU</a:t>
            </a:r>
          </a:p>
          <a:p>
            <a:pPr marL="0" indent="0" algn="l" rtl="0">
              <a:buNone/>
            </a:pPr>
            <a:endParaRPr lang="en-GB" sz="2000" dirty="0" smtClean="0"/>
          </a:p>
          <a:p>
            <a:pPr marL="0" indent="0" algn="l" rtl="0">
              <a:buNone/>
            </a:pPr>
            <a:r>
              <a:rPr lang="en-GB" sz="2000" b="0" i="0" u="none" baseline="0" dirty="0"/>
              <a:t>Question: May a bank guarantee be issued by a parent company?</a:t>
            </a:r>
            <a:r>
              <a:rPr lang="en-GB" sz="2000" dirty="0"/>
              <a:t/>
            </a:r>
            <a:br>
              <a:rPr lang="en-GB" sz="2000" dirty="0"/>
            </a:br>
            <a:r>
              <a:rPr lang="en-GB" sz="2000" b="0" i="0" u="none" baseline="0" dirty="0"/>
              <a:t>Answer: No</a:t>
            </a:r>
          </a:p>
        </p:txBody>
      </p:sp>
    </p:spTree>
    <p:extLst>
      <p:ext uri="{BB962C8B-B14F-4D97-AF65-F5344CB8AC3E}">
        <p14:creationId xmlns:p14="http://schemas.microsoft.com/office/powerpoint/2010/main" val="3178385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0066" y="1294398"/>
            <a:ext cx="8640960" cy="864094"/>
          </a:xfrm>
        </p:spPr>
        <p:txBody>
          <a:bodyPr/>
          <a:lstStyle/>
          <a:p>
            <a:pPr algn="l" rtl="0"/>
            <a:r>
              <a:rPr lang="en-GB" sz="2400" b="0" i="0" u="none" baseline="0" dirty="0"/>
              <a:t>Bank guarantee also in Wind Farm Site Decision</a:t>
            </a:r>
            <a:endParaRPr lang="en-GB" sz="2400" dirty="0"/>
          </a:p>
        </p:txBody>
      </p:sp>
      <p:sp>
        <p:nvSpPr>
          <p:cNvPr id="3" name="Tijdelijke aanduiding voor inhoud 2"/>
          <p:cNvSpPr>
            <a:spLocks noGrp="1"/>
          </p:cNvSpPr>
          <p:nvPr>
            <p:ph sz="quarter" idx="13"/>
          </p:nvPr>
        </p:nvSpPr>
        <p:spPr/>
        <p:txBody>
          <a:bodyPr/>
          <a:lstStyle/>
          <a:p>
            <a:pPr algn="l" rtl="0"/>
            <a:r>
              <a:rPr lang="en-GB" sz="2000" b="0" i="0" u="none" baseline="0" dirty="0"/>
              <a:t>Wind Farm Site Decision also includes a regulation concerning bank guarantee</a:t>
            </a:r>
          </a:p>
          <a:p>
            <a:pPr algn="l" rtl="0"/>
            <a:r>
              <a:rPr lang="en-GB" sz="2000" b="0" i="0" u="none" baseline="0" dirty="0" smtClean="0"/>
              <a:t>€ 120,000 per </a:t>
            </a:r>
            <a:r>
              <a:rPr lang="en-GB" sz="2000" b="0" i="0" u="none" baseline="0" dirty="0"/>
              <a:t>MW</a:t>
            </a:r>
          </a:p>
          <a:p>
            <a:endParaRPr lang="en-GB" sz="2000" dirty="0" smtClean="0"/>
          </a:p>
          <a:p>
            <a:pPr algn="l" rtl="0"/>
            <a:r>
              <a:rPr lang="en-GB" sz="2000" b="0" i="0" u="none" baseline="0" dirty="0"/>
              <a:t>To be issued before first Guarantees of Origin are provided</a:t>
            </a:r>
          </a:p>
          <a:p>
            <a:pPr marL="0" indent="0" algn="l" rtl="0">
              <a:buNone/>
            </a:pPr>
            <a:endParaRPr lang="en-GB" dirty="0" smtClean="0"/>
          </a:p>
          <a:p>
            <a:pPr marL="0" indent="0" algn="l" rtl="0">
              <a:buNone/>
            </a:pPr>
            <a:endParaRPr lang="en-GB" dirty="0" smtClean="0"/>
          </a:p>
          <a:p>
            <a:endParaRPr lang="en-GB" dirty="0"/>
          </a:p>
        </p:txBody>
      </p:sp>
    </p:spTree>
    <p:extLst>
      <p:ext uri="{BB962C8B-B14F-4D97-AF65-F5344CB8AC3E}">
        <p14:creationId xmlns:p14="http://schemas.microsoft.com/office/powerpoint/2010/main" val="3137896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marL="0" indent="0" algn="l" rtl="0">
              <a:buNone/>
            </a:pPr>
            <a:r>
              <a:rPr lang="en-GB" sz="2000" dirty="0" smtClean="0"/>
              <a:t>Article </a:t>
            </a:r>
            <a:r>
              <a:rPr lang="en-GB" sz="2000" b="0" i="0" u="none" baseline="0" dirty="0" smtClean="0"/>
              <a:t>10</a:t>
            </a:r>
            <a:endParaRPr lang="en-GB" sz="2000" b="0" i="0" u="none" baseline="0" dirty="0"/>
          </a:p>
          <a:p>
            <a:pPr lvl="1" algn="l" rtl="0"/>
            <a:r>
              <a:rPr lang="en-GB" sz="2000" b="0" i="0" u="none" baseline="0" dirty="0" smtClean="0"/>
              <a:t>Grant </a:t>
            </a:r>
            <a:r>
              <a:rPr lang="en-GB" sz="2000" b="0" i="0" u="none" baseline="0" dirty="0"/>
              <a:t>period 15 years</a:t>
            </a:r>
            <a:endParaRPr lang="en-GB" sz="2000" dirty="0" smtClean="0"/>
          </a:p>
          <a:p>
            <a:pPr lvl="1" algn="l" rtl="0"/>
            <a:r>
              <a:rPr lang="en-GB" sz="2000" b="0" i="0" u="none" baseline="0" dirty="0"/>
              <a:t>Applicant can opt for </a:t>
            </a:r>
            <a:r>
              <a:rPr lang="en-GB" sz="2000" b="0" i="0" u="none" baseline="0" dirty="0" smtClean="0"/>
              <a:t>5 different </a:t>
            </a:r>
            <a:r>
              <a:rPr lang="en-GB" sz="2000" b="0" i="0" u="none" baseline="0" dirty="0"/>
              <a:t>starting dates</a:t>
            </a:r>
            <a:endParaRPr lang="en-GB" sz="2000" dirty="0" smtClean="0"/>
          </a:p>
          <a:p>
            <a:pPr lvl="1" algn="l" rtl="0"/>
            <a:r>
              <a:rPr lang="en-GB" sz="2000" b="0" i="0" u="none" baseline="0" dirty="0"/>
              <a:t>Possibility of forward banking and backward banking provided</a:t>
            </a:r>
            <a:endParaRPr lang="en-GB" sz="2000" dirty="0" smtClean="0"/>
          </a:p>
          <a:p>
            <a:pPr marL="0" indent="0" algn="l" rtl="0">
              <a:buNone/>
            </a:pPr>
            <a:endParaRPr lang="en-GB" sz="24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403059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pPr algn="l" rtl="0"/>
            <a:r>
              <a:rPr lang="en-GB" b="0" i="0" u="none" baseline="0" dirty="0"/>
              <a:t>Explanation of SDE+</a:t>
            </a:r>
            <a:endParaRPr lang="en-GB" dirty="0"/>
          </a:p>
        </p:txBody>
      </p:sp>
      <p:sp>
        <p:nvSpPr>
          <p:cNvPr id="16" name="Tijdelijke aanduiding voor inhoud 15"/>
          <p:cNvSpPr>
            <a:spLocks noGrp="1"/>
          </p:cNvSpPr>
          <p:nvPr>
            <p:ph sz="quarter" idx="13"/>
          </p:nvPr>
        </p:nvSpPr>
        <p:spPr/>
        <p:txBody>
          <a:bodyPr/>
          <a:lstStyle/>
          <a:p>
            <a:pPr algn="l" rtl="0"/>
            <a:r>
              <a:rPr lang="en-GB" b="0" i="0" u="none" baseline="0" dirty="0"/>
              <a:t>SDE+ Decision</a:t>
            </a:r>
          </a:p>
          <a:p>
            <a:endParaRPr lang="en-GB" dirty="0" smtClean="0"/>
          </a:p>
          <a:p>
            <a:pPr algn="l" rtl="0"/>
            <a:r>
              <a:rPr lang="en-GB" b="0" i="0" u="none" baseline="0" dirty="0"/>
              <a:t>General Implementing Regulations SDE+</a:t>
            </a:r>
          </a:p>
          <a:p>
            <a:endParaRPr lang="en-GB" dirty="0" smtClean="0"/>
          </a:p>
          <a:p>
            <a:pPr algn="l" rtl="0"/>
            <a:r>
              <a:rPr lang="en-GB" b="0" i="0" u="none" baseline="0" dirty="0"/>
              <a:t>Ministerial Order for </a:t>
            </a:r>
            <a:r>
              <a:rPr lang="en-GB" b="0" i="0" u="none" baseline="0" dirty="0" smtClean="0"/>
              <a:t>Offshore Wind Energy </a:t>
            </a:r>
            <a:r>
              <a:rPr lang="en-GB" b="0" i="0" u="none" baseline="0" dirty="0"/>
              <a:t>2016</a:t>
            </a:r>
          </a:p>
          <a:p>
            <a:pPr marL="0" indent="0" algn="l" rtl="0">
              <a:buNone/>
            </a:pPr>
            <a:endParaRPr lang="en-GB" dirty="0" smtClean="0"/>
          </a:p>
          <a:p>
            <a:pPr marL="0" indent="0" algn="l" rtl="0">
              <a:buNone/>
            </a:pPr>
            <a:endParaRPr lang="en-GB" dirty="0" smtClean="0"/>
          </a:p>
          <a:p>
            <a:pPr marL="0" indent="0" algn="l" rtl="0">
              <a:buNone/>
            </a:pPr>
            <a:endParaRPr lang="en-GB" dirty="0"/>
          </a:p>
        </p:txBody>
      </p:sp>
    </p:spTree>
    <p:extLst>
      <p:ext uri="{BB962C8B-B14F-4D97-AF65-F5344CB8AC3E}">
        <p14:creationId xmlns:p14="http://schemas.microsoft.com/office/powerpoint/2010/main" val="21823667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marL="0" indent="0" algn="l" rtl="0">
              <a:buNone/>
            </a:pPr>
            <a:r>
              <a:rPr lang="en-GB" sz="2000" dirty="0" smtClean="0"/>
              <a:t>Article </a:t>
            </a:r>
            <a:r>
              <a:rPr lang="en-GB" sz="2000" b="0" i="0" u="none" baseline="0" dirty="0" smtClean="0"/>
              <a:t>11</a:t>
            </a:r>
            <a:endParaRPr lang="en-GB" sz="2000" b="0" i="0" u="none" baseline="0" dirty="0"/>
          </a:p>
          <a:p>
            <a:pPr lvl="1" algn="l" rtl="0"/>
            <a:r>
              <a:rPr lang="en-GB" sz="2000" b="0" i="0" u="none" baseline="0" dirty="0"/>
              <a:t>Applicant has 5 years to realise the project from the moment the decision is issued or the Wind Farm Site Decision has become irrevocable</a:t>
            </a:r>
            <a:endParaRPr lang="en-GB" sz="2000" dirty="0" smtClean="0"/>
          </a:p>
          <a:p>
            <a:pPr lvl="1" algn="l" rtl="0"/>
            <a:endParaRPr lang="en-GB" sz="2000" dirty="0" smtClean="0"/>
          </a:p>
          <a:p>
            <a:pPr algn="l" rtl="0"/>
            <a:r>
              <a:rPr lang="en-GB" sz="2000" b="0" i="0" u="none" baseline="0" dirty="0" smtClean="0"/>
              <a:t>NB. </a:t>
            </a:r>
            <a:r>
              <a:rPr lang="en-GB" sz="2000" b="0" i="0" u="none" baseline="0" dirty="0"/>
              <a:t>requirements in Offshore Wind Energy Act must also be met: planning schedule making a plausible case for construction and operation to commence within 4 years, from moment permit becomes irrevocable </a:t>
            </a:r>
            <a:r>
              <a:rPr lang="en-GB" b="0" i="0" u="none" baseline="0" dirty="0"/>
              <a:t>		</a:t>
            </a:r>
            <a:endParaRPr lang="en-GB" sz="1800" dirty="0"/>
          </a:p>
        </p:txBody>
      </p:sp>
    </p:spTree>
    <p:extLst>
      <p:ext uri="{BB962C8B-B14F-4D97-AF65-F5344CB8AC3E}">
        <p14:creationId xmlns:p14="http://schemas.microsoft.com/office/powerpoint/2010/main" val="285038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marL="0" indent="0" algn="l" rtl="0">
              <a:buNone/>
            </a:pPr>
            <a:r>
              <a:rPr lang="en-GB" sz="2000" dirty="0" smtClean="0"/>
              <a:t>Article </a:t>
            </a:r>
            <a:r>
              <a:rPr lang="en-GB" sz="2000" b="0" i="0" u="none" baseline="0" dirty="0" smtClean="0"/>
              <a:t>12</a:t>
            </a:r>
            <a:endParaRPr lang="en-GB" sz="2000" b="0" i="0" u="none" baseline="0" dirty="0"/>
          </a:p>
          <a:p>
            <a:pPr lvl="1" algn="l" rtl="0"/>
            <a:r>
              <a:rPr lang="en-GB" sz="2000" b="0" i="0" u="none" baseline="0" dirty="0"/>
              <a:t>Base electricity price </a:t>
            </a:r>
            <a:r>
              <a:rPr lang="en-GB" sz="2000" b="0" i="0" u="none" baseline="0" dirty="0" smtClean="0"/>
              <a:t>€ 0.030 </a:t>
            </a:r>
            <a:r>
              <a:rPr lang="en-GB" sz="2000" b="0" i="0" u="none" baseline="0" dirty="0"/>
              <a:t>cent per kWh</a:t>
            </a:r>
          </a:p>
          <a:p>
            <a:pPr lvl="1" algn="l" rtl="0"/>
            <a:r>
              <a:rPr lang="en-GB" sz="2000" b="0" i="0" u="none" baseline="0" dirty="0"/>
              <a:t>Maximum number of </a:t>
            </a:r>
            <a:r>
              <a:rPr lang="en-GB" sz="2000" b="0" i="0" u="none" baseline="0" dirty="0" smtClean="0"/>
              <a:t>full load </a:t>
            </a:r>
            <a:r>
              <a:rPr lang="en-GB" sz="2000" b="0" i="0" u="none" baseline="0" dirty="0"/>
              <a:t>hours in the decision follows from the net </a:t>
            </a:r>
            <a:r>
              <a:rPr lang="en-GB" sz="2000" b="0" i="0" u="none" baseline="0" dirty="0" smtClean="0"/>
              <a:t>P50 value </a:t>
            </a:r>
            <a:r>
              <a:rPr lang="en-GB" sz="2000" b="0" i="0" u="none" baseline="0" dirty="0"/>
              <a:t>of full load hours from the </a:t>
            </a:r>
            <a:r>
              <a:rPr lang="en-GB" sz="2000" b="0" i="0" u="none" baseline="0" dirty="0" smtClean="0"/>
              <a:t>application</a:t>
            </a:r>
            <a:br>
              <a:rPr lang="en-GB" sz="2000" b="0" i="0" u="none" baseline="0" dirty="0" smtClean="0"/>
            </a:br>
            <a:endParaRPr lang="en-GB" sz="2000" dirty="0" smtClean="0"/>
          </a:p>
          <a:p>
            <a:pPr marL="0" indent="0" algn="l" rtl="0">
              <a:buNone/>
            </a:pPr>
            <a:r>
              <a:rPr lang="en-GB" sz="2000" dirty="0" smtClean="0"/>
              <a:t>Article </a:t>
            </a:r>
            <a:r>
              <a:rPr lang="en-GB" sz="2000" b="0" i="0" u="none" baseline="0" dirty="0" smtClean="0"/>
              <a:t>13</a:t>
            </a:r>
            <a:endParaRPr lang="en-GB" sz="2000" b="0" i="0" u="none" baseline="0" dirty="0"/>
          </a:p>
          <a:p>
            <a:pPr lvl="1" algn="l" rtl="0"/>
            <a:r>
              <a:rPr lang="en-GB" sz="2000" b="0" i="0" u="none" baseline="0" dirty="0"/>
              <a:t>Assumptions with regard to advance payments, although this is notional as no electricity may be supplied in 2016</a:t>
            </a:r>
            <a:endParaRPr lang="en-GB" sz="2000" dirty="0" smtClean="0"/>
          </a:p>
          <a:p>
            <a:pPr marL="0" indent="0" algn="l" rtl="0">
              <a:buNone/>
            </a:pPr>
            <a:endParaRPr lang="en-GB" sz="24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10442416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a:xfrm>
            <a:off x="246063" y="1815152"/>
            <a:ext cx="8640000" cy="4362273"/>
          </a:xfrm>
        </p:spPr>
        <p:txBody>
          <a:bodyPr/>
          <a:lstStyle/>
          <a:p>
            <a:pPr marL="0" indent="0" algn="l" rtl="0">
              <a:buNone/>
            </a:pPr>
            <a:r>
              <a:rPr lang="en-GB" sz="2000" dirty="0" smtClean="0"/>
              <a:t>Article </a:t>
            </a:r>
            <a:r>
              <a:rPr lang="en-GB" sz="2000" b="0" i="0" u="none" baseline="0" dirty="0" smtClean="0"/>
              <a:t>14</a:t>
            </a:r>
            <a:endParaRPr lang="en-GB" sz="2000" b="0" i="0" u="none" baseline="0" dirty="0"/>
          </a:p>
          <a:p>
            <a:pPr marL="0" indent="0" algn="l" rtl="0">
              <a:buNone/>
            </a:pPr>
            <a:r>
              <a:rPr lang="en-GB" sz="2000" b="0" i="0" u="none" baseline="0" dirty="0"/>
              <a:t>Changes in General Implementing Regulations SDE+</a:t>
            </a:r>
          </a:p>
          <a:p>
            <a:pPr lvl="1" algn="l" rtl="0"/>
            <a:endParaRPr lang="en-GB" sz="2000" dirty="0" smtClean="0"/>
          </a:p>
          <a:p>
            <a:pPr lvl="1" algn="l" rtl="0"/>
            <a:r>
              <a:rPr lang="en-GB" sz="2000" b="0" i="0" u="none" baseline="0" dirty="0"/>
              <a:t>Adjustment of definition of net P50</a:t>
            </a:r>
          </a:p>
          <a:p>
            <a:pPr lvl="1" algn="l" rtl="0"/>
            <a:r>
              <a:rPr lang="en-GB" sz="2000" b="0" i="0" u="none" baseline="0" dirty="0"/>
              <a:t>Information on </a:t>
            </a:r>
            <a:r>
              <a:rPr lang="en-GB" sz="2000" b="0" i="0" u="none" baseline="0" dirty="0" smtClean="0"/>
              <a:t>accreditation process</a:t>
            </a:r>
            <a:r>
              <a:rPr lang="en-GB" sz="2000" b="0" i="0" u="none" baseline="0" dirty="0"/>
              <a:t>, reference to </a:t>
            </a:r>
            <a:r>
              <a:rPr lang="en-GB" sz="2000" b="0" i="0" u="none" baseline="0" dirty="0" smtClean="0"/>
              <a:t>Section 6.16d </a:t>
            </a:r>
            <a:r>
              <a:rPr lang="en-GB" sz="2000" b="0" i="0" u="none" baseline="0" dirty="0"/>
              <a:t>of Water Decree instead of </a:t>
            </a:r>
            <a:r>
              <a:rPr lang="en-GB" sz="2000" b="0" i="0" u="none" baseline="0" dirty="0" smtClean="0"/>
              <a:t>Section 6.16g</a:t>
            </a:r>
            <a:endParaRPr lang="en-GB" sz="2000" b="0" i="0" u="none" baseline="0" dirty="0"/>
          </a:p>
          <a:p>
            <a:pPr lvl="1" algn="l" rtl="0"/>
            <a:r>
              <a:rPr lang="en-GB" sz="2000" b="0" i="0" u="none" baseline="0" dirty="0" smtClean="0"/>
              <a:t>Own assets </a:t>
            </a:r>
            <a:r>
              <a:rPr lang="en-GB" sz="2000" b="0" i="0" u="none" baseline="0" dirty="0"/>
              <a:t>refers back to </a:t>
            </a:r>
            <a:r>
              <a:rPr lang="en-GB" sz="2000" b="0" i="0" u="none" baseline="0" dirty="0" smtClean="0"/>
              <a:t>own assets as </a:t>
            </a:r>
            <a:r>
              <a:rPr lang="en-GB" sz="2000" b="0" i="0" u="none" baseline="0" dirty="0"/>
              <a:t>stated in </a:t>
            </a:r>
            <a:r>
              <a:rPr lang="en-GB" sz="2000" b="0" i="0" u="none" baseline="0" dirty="0" smtClean="0"/>
              <a:t>Article 5 </a:t>
            </a:r>
            <a:r>
              <a:rPr lang="en-GB" sz="2000" b="0" i="0" u="none" baseline="0" dirty="0"/>
              <a:t>of the </a:t>
            </a:r>
            <a:r>
              <a:rPr lang="en-GB" sz="2000" dirty="0"/>
              <a:t>M</a:t>
            </a:r>
            <a:r>
              <a:rPr lang="en-GB" sz="2000" b="0" i="0" u="none" baseline="0" dirty="0" smtClean="0"/>
              <a:t>inisterial </a:t>
            </a:r>
            <a:r>
              <a:rPr lang="en-GB" sz="2000" dirty="0"/>
              <a:t>O</a:t>
            </a:r>
            <a:r>
              <a:rPr lang="en-GB" sz="2000" b="0" i="0" u="none" baseline="0" dirty="0" smtClean="0"/>
              <a:t>rder</a:t>
            </a:r>
            <a:endParaRPr lang="en-GB" sz="2000" dirty="0" smtClean="0"/>
          </a:p>
          <a:p>
            <a:pPr lvl="1" algn="l" rtl="0"/>
            <a:r>
              <a:rPr lang="en-GB" sz="2000" b="0" i="0" u="none" baseline="0" dirty="0" smtClean="0"/>
              <a:t>Proximity effect </a:t>
            </a:r>
            <a:r>
              <a:rPr lang="en-GB" sz="2000" b="0" i="0" u="none" baseline="0" dirty="0"/>
              <a:t>on basis of wind farms </a:t>
            </a:r>
            <a:r>
              <a:rPr lang="en-GB" sz="2000" b="0" i="0" u="none" baseline="0" dirty="0" smtClean="0"/>
              <a:t>operational from </a:t>
            </a:r>
            <a:r>
              <a:rPr lang="en-GB" sz="2000" b="0" i="0" u="none" baseline="0" dirty="0"/>
              <a:t>1 July 2016</a:t>
            </a:r>
          </a:p>
          <a:p>
            <a:pPr marL="0" indent="0" algn="l" rtl="0">
              <a:buNone/>
            </a:pPr>
            <a:endParaRPr lang="en-GB" sz="24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511240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a:xfrm>
            <a:off x="246063" y="1815152"/>
            <a:ext cx="8640000" cy="4362273"/>
          </a:xfrm>
        </p:spPr>
        <p:txBody>
          <a:bodyPr/>
          <a:lstStyle/>
          <a:p>
            <a:pPr marL="0" indent="0" algn="l" rtl="0">
              <a:buNone/>
            </a:pPr>
            <a:r>
              <a:rPr lang="en-GB" sz="2000" dirty="0" smtClean="0"/>
              <a:t>Article </a:t>
            </a:r>
            <a:r>
              <a:rPr lang="en-GB" sz="2000" b="0" i="0" u="none" baseline="0" dirty="0" smtClean="0"/>
              <a:t>14</a:t>
            </a:r>
            <a:endParaRPr lang="en-GB" sz="2000" b="0" i="0" u="none" baseline="0" dirty="0"/>
          </a:p>
          <a:p>
            <a:pPr marL="0" indent="0" algn="l" rtl="0">
              <a:buNone/>
            </a:pPr>
            <a:r>
              <a:rPr lang="en-GB" sz="2000" b="0" i="0" u="none" baseline="0" dirty="0"/>
              <a:t>Changes in General Implementing Regulations SDE+</a:t>
            </a:r>
          </a:p>
          <a:p>
            <a:pPr lvl="1" algn="l" rtl="0"/>
            <a:endParaRPr lang="en-GB" sz="2000" dirty="0" smtClean="0"/>
          </a:p>
          <a:p>
            <a:pPr lvl="1" algn="l" rtl="0"/>
            <a:r>
              <a:rPr lang="en-GB" sz="2000" b="0" i="0" u="none" baseline="0" dirty="0"/>
              <a:t>Additional requirements in respect of collaborative venture</a:t>
            </a:r>
            <a:endParaRPr lang="en-GB" sz="2000" dirty="0" smtClean="0"/>
          </a:p>
          <a:p>
            <a:pPr lvl="1" algn="l" rtl="0"/>
            <a:r>
              <a:rPr lang="en-GB" sz="2000" b="0" i="0" u="none" baseline="0" dirty="0"/>
              <a:t>Additional requirements in respect of P50 value</a:t>
            </a:r>
          </a:p>
          <a:p>
            <a:pPr lvl="1" algn="l" rtl="0"/>
            <a:r>
              <a:rPr lang="en-GB" sz="2000" b="0" i="0" u="none" baseline="0" dirty="0"/>
              <a:t>Additional requirements in respect of insight into </a:t>
            </a:r>
            <a:r>
              <a:rPr lang="en-GB" sz="2000" b="0" i="0" u="none" baseline="0" dirty="0" smtClean="0"/>
              <a:t>own assets</a:t>
            </a:r>
            <a:endParaRPr lang="en-GB" sz="2000" dirty="0" smtClean="0"/>
          </a:p>
          <a:p>
            <a:pPr lvl="1" algn="l" rtl="0"/>
            <a:r>
              <a:rPr lang="en-GB" sz="2000" b="0" i="0" u="none" baseline="0" dirty="0"/>
              <a:t>Contract award exemption</a:t>
            </a:r>
            <a:endParaRPr lang="en-GB" sz="2000" dirty="0" smtClean="0"/>
          </a:p>
          <a:p>
            <a:pPr marL="0" indent="0" algn="l" rtl="0">
              <a:buNone/>
            </a:pPr>
            <a:endParaRPr lang="en-GB" sz="2400" dirty="0" smtClean="0"/>
          </a:p>
          <a:p>
            <a:pPr marL="360000" lvl="1" indent="0" algn="l" rtl="0">
              <a:buNone/>
            </a:pPr>
            <a:r>
              <a:rPr lang="en-GB" sz="2000" b="0" i="0" u="none" baseline="0" dirty="0"/>
              <a:t>			</a:t>
            </a:r>
            <a:endParaRPr lang="en-GB" sz="1400" dirty="0"/>
          </a:p>
        </p:txBody>
      </p:sp>
    </p:spTree>
    <p:extLst>
      <p:ext uri="{BB962C8B-B14F-4D97-AF65-F5344CB8AC3E}">
        <p14:creationId xmlns:p14="http://schemas.microsoft.com/office/powerpoint/2010/main" val="4186255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400" b="0" i="0" u="none" baseline="0" dirty="0"/>
              <a:t>Ministerial Order for </a:t>
            </a:r>
            <a:r>
              <a:rPr lang="en-GB" sz="2400" b="0" i="0" u="none" baseline="0" dirty="0" smtClean="0"/>
              <a:t>Offshore Wind Energy </a:t>
            </a:r>
            <a:r>
              <a:rPr lang="en-GB" sz="2400" b="0" i="0" u="none" baseline="0" dirty="0"/>
              <a:t>2016</a:t>
            </a:r>
            <a:endParaRPr lang="en-GB" sz="2400" dirty="0"/>
          </a:p>
        </p:txBody>
      </p:sp>
      <p:sp>
        <p:nvSpPr>
          <p:cNvPr id="3" name="Tijdelijke aanduiding voor inhoud 2"/>
          <p:cNvSpPr>
            <a:spLocks noGrp="1"/>
          </p:cNvSpPr>
          <p:nvPr>
            <p:ph sz="quarter" idx="13"/>
          </p:nvPr>
        </p:nvSpPr>
        <p:spPr/>
        <p:txBody>
          <a:bodyPr/>
          <a:lstStyle/>
          <a:p>
            <a:pPr marL="0" indent="0" algn="l" rtl="0">
              <a:buNone/>
            </a:pPr>
            <a:r>
              <a:rPr lang="en-GB" sz="2000" dirty="0" smtClean="0"/>
              <a:t>Article </a:t>
            </a:r>
            <a:r>
              <a:rPr lang="en-GB" sz="2000" b="0" i="0" u="none" baseline="0" dirty="0" smtClean="0"/>
              <a:t>15</a:t>
            </a:r>
            <a:endParaRPr lang="en-GB" sz="2000" b="0" i="0" u="none" baseline="0" dirty="0"/>
          </a:p>
          <a:p>
            <a:pPr lvl="1" algn="l" rtl="0"/>
            <a:r>
              <a:rPr lang="en-GB" sz="2000" b="0" i="0" u="none" baseline="0" dirty="0" smtClean="0"/>
              <a:t>Ministerial </a:t>
            </a:r>
            <a:r>
              <a:rPr lang="en-GB" sz="2000" b="0" i="0" u="none" baseline="0" dirty="0"/>
              <a:t>Order effective from 15 September 2016 (submissions from the 16th)</a:t>
            </a:r>
          </a:p>
          <a:p>
            <a:pPr lvl="1" algn="l" rtl="0"/>
            <a:r>
              <a:rPr lang="en-GB" sz="2000" b="0" i="0" u="none" baseline="0" dirty="0"/>
              <a:t>Wind Farm Site Decisions must first be amended</a:t>
            </a:r>
            <a:endParaRPr lang="en-GB" sz="2000" dirty="0"/>
          </a:p>
          <a:p>
            <a:pPr lvl="1" algn="l" rtl="0"/>
            <a:r>
              <a:rPr lang="en-GB" sz="2000" b="0" i="0" u="none" baseline="0" dirty="0"/>
              <a:t>Available for inspection from early July</a:t>
            </a:r>
            <a:endParaRPr lang="en-GB" sz="2000" dirty="0" smtClean="0"/>
          </a:p>
          <a:p>
            <a:pPr lvl="1" algn="l" rtl="0"/>
            <a:r>
              <a:rPr lang="en-GB" sz="2000" b="0" i="0" u="none" baseline="0" dirty="0"/>
              <a:t>The amendment decisions can be published after 6 weeks</a:t>
            </a:r>
            <a:endParaRPr lang="en-GB" sz="2000" dirty="0"/>
          </a:p>
          <a:p>
            <a:pPr lvl="1" algn="l" rtl="0"/>
            <a:r>
              <a:rPr lang="en-GB" sz="2000" b="0" i="0" u="none" baseline="0" dirty="0"/>
              <a:t>For second tender also, Wind Farm Site Decisions are not irrevocable at time of submission</a:t>
            </a:r>
            <a:endParaRPr lang="en-GB" sz="2000" dirty="0" smtClean="0"/>
          </a:p>
          <a:p>
            <a:pPr marL="360000" lvl="1" indent="0" algn="l" rtl="0">
              <a:buNone/>
            </a:pPr>
            <a:r>
              <a:rPr lang="en-GB" b="0" i="0" u="none" baseline="0" dirty="0"/>
              <a:t>			</a:t>
            </a:r>
            <a:endParaRPr lang="en-GB" dirty="0"/>
          </a:p>
        </p:txBody>
      </p:sp>
    </p:spTree>
    <p:extLst>
      <p:ext uri="{BB962C8B-B14F-4D97-AF65-F5344CB8AC3E}">
        <p14:creationId xmlns:p14="http://schemas.microsoft.com/office/powerpoint/2010/main" val="12696854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sz="2800" b="0" i="0" u="none" baseline="0" dirty="0"/>
              <a:t>What do you need to submit an application?</a:t>
            </a:r>
            <a:endParaRPr lang="en-GB" sz="2800" dirty="0"/>
          </a:p>
        </p:txBody>
      </p:sp>
      <p:sp>
        <p:nvSpPr>
          <p:cNvPr id="3" name="Tijdelijke aanduiding voor inhoud 2"/>
          <p:cNvSpPr>
            <a:spLocks noGrp="1"/>
          </p:cNvSpPr>
          <p:nvPr>
            <p:ph sz="quarter" idx="13"/>
          </p:nvPr>
        </p:nvSpPr>
        <p:spPr/>
        <p:txBody>
          <a:bodyPr/>
          <a:lstStyle/>
          <a:p>
            <a:pPr algn="l" rtl="0"/>
            <a:r>
              <a:rPr lang="en-GB" sz="2000" b="0" i="0" u="none" baseline="0" dirty="0"/>
              <a:t>Combined application form for </a:t>
            </a:r>
            <a:r>
              <a:rPr lang="en-GB" sz="2000" b="0" i="0" u="none" baseline="0" dirty="0" smtClean="0"/>
              <a:t>grant </a:t>
            </a:r>
            <a:r>
              <a:rPr lang="en-GB" sz="2000" b="0" i="0" u="none" baseline="0" dirty="0"/>
              <a:t>and permit</a:t>
            </a:r>
          </a:p>
          <a:p>
            <a:pPr lvl="1" algn="l" rtl="0"/>
            <a:r>
              <a:rPr lang="en-GB" sz="2000" b="0" i="0" u="none" baseline="0" dirty="0"/>
              <a:t>Draft soon to be available online</a:t>
            </a:r>
          </a:p>
          <a:p>
            <a:pPr lvl="1" algn="l" rtl="0"/>
            <a:r>
              <a:rPr lang="en-GB" sz="2000" b="0" i="0" u="none" baseline="0" dirty="0"/>
              <a:t>Guide will also be provided to avoid errors</a:t>
            </a:r>
          </a:p>
          <a:p>
            <a:pPr lvl="1" algn="l" rtl="0"/>
            <a:endParaRPr lang="en-GB" sz="2000" dirty="0" smtClean="0"/>
          </a:p>
          <a:p>
            <a:pPr algn="l" rtl="0"/>
            <a:r>
              <a:rPr lang="en-GB" sz="2000" b="0" i="0" u="none" baseline="0" dirty="0"/>
              <a:t>Same appendices as previous tender</a:t>
            </a:r>
          </a:p>
          <a:p>
            <a:endParaRPr lang="en-GB" sz="2000" dirty="0" smtClean="0"/>
          </a:p>
          <a:p>
            <a:pPr algn="l" rtl="0"/>
            <a:r>
              <a:rPr lang="en-GB" sz="2000" b="0" i="0" u="none" baseline="0" dirty="0"/>
              <a:t>Parent company </a:t>
            </a:r>
            <a:r>
              <a:rPr lang="en-GB" sz="2000" b="0" i="0" u="none" baseline="0" dirty="0" smtClean="0"/>
              <a:t>financial statement must </a:t>
            </a:r>
            <a:r>
              <a:rPr lang="en-GB" sz="2000" b="0" i="0" u="none" baseline="0" dirty="0"/>
              <a:t>be accompanied by written consent from parent company</a:t>
            </a:r>
            <a:endParaRPr lang="en-GB" sz="2000" dirty="0"/>
          </a:p>
        </p:txBody>
      </p:sp>
    </p:spTree>
    <p:extLst>
      <p:ext uri="{BB962C8B-B14F-4D97-AF65-F5344CB8AC3E}">
        <p14:creationId xmlns:p14="http://schemas.microsoft.com/office/powerpoint/2010/main" val="3958626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Appendix 1: Project plan</a:t>
            </a:r>
            <a:endParaRPr lang="en-GB"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Project plan</a:t>
            </a:r>
          </a:p>
          <a:p>
            <a:pPr lvl="1" algn="l" rtl="0"/>
            <a:r>
              <a:rPr lang="en-GB" sz="2000" b="0" i="0" u="none" baseline="0" dirty="0"/>
              <a:t>Detailed timetable, with mandatory calibration points</a:t>
            </a:r>
          </a:p>
          <a:p>
            <a:pPr lvl="2" algn="l" rtl="0"/>
            <a:r>
              <a:rPr lang="en-GB" b="0" i="0" u="none" baseline="0" dirty="0"/>
              <a:t>Contract award</a:t>
            </a:r>
          </a:p>
          <a:p>
            <a:pPr lvl="2" algn="l" rtl="0"/>
            <a:r>
              <a:rPr lang="en-GB" b="0" i="0" u="none" baseline="0" dirty="0"/>
              <a:t>Start of construction</a:t>
            </a:r>
          </a:p>
          <a:p>
            <a:pPr lvl="2" algn="l" rtl="0"/>
            <a:r>
              <a:rPr lang="en-GB" b="0" i="0" u="none" baseline="0" dirty="0"/>
              <a:t>Start of production</a:t>
            </a:r>
          </a:p>
          <a:p>
            <a:pPr lvl="2" algn="l" rtl="0"/>
            <a:r>
              <a:rPr lang="en-GB" b="0" i="0" u="none" baseline="0" dirty="0"/>
              <a:t>Start </a:t>
            </a:r>
            <a:r>
              <a:rPr lang="en-GB" b="0" i="0" u="none" baseline="0" dirty="0" smtClean="0"/>
              <a:t>SDE+</a:t>
            </a:r>
            <a:endParaRPr lang="en-GB" b="0" i="0" u="none" baseline="0" dirty="0"/>
          </a:p>
          <a:p>
            <a:pPr lvl="1" algn="l" rtl="0"/>
            <a:r>
              <a:rPr lang="en-GB" sz="2000" b="0" i="0" u="none" baseline="0" dirty="0"/>
              <a:t>General description of the project</a:t>
            </a:r>
          </a:p>
          <a:p>
            <a:pPr marL="360000" lvl="1" indent="0" algn="l" rtl="0">
              <a:buNone/>
            </a:pPr>
            <a:r>
              <a:rPr lang="en-GB" b="0" i="0" u="none" baseline="0" dirty="0"/>
              <a:t> </a:t>
            </a:r>
            <a:endParaRPr lang="en-GB" dirty="0"/>
          </a:p>
        </p:txBody>
      </p:sp>
    </p:spTree>
    <p:extLst>
      <p:ext uri="{BB962C8B-B14F-4D97-AF65-F5344CB8AC3E}">
        <p14:creationId xmlns:p14="http://schemas.microsoft.com/office/powerpoint/2010/main" val="35303602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268760"/>
            <a:ext cx="8640960" cy="739502"/>
          </a:xfrm>
        </p:spPr>
        <p:txBody>
          <a:bodyPr/>
          <a:lstStyle/>
          <a:p>
            <a:pPr algn="l" rtl="0"/>
            <a:r>
              <a:rPr lang="en-GB" b="0" i="0" u="none" baseline="0" dirty="0"/>
              <a:t>Appendix 2: Wind report - 1</a:t>
            </a:r>
            <a:endParaRPr lang="en-GB" dirty="0"/>
          </a:p>
        </p:txBody>
      </p:sp>
      <p:sp>
        <p:nvSpPr>
          <p:cNvPr id="3" name="Tijdelijke aanduiding voor inhoud 2"/>
          <p:cNvSpPr>
            <a:spLocks noGrp="1"/>
          </p:cNvSpPr>
          <p:nvPr>
            <p:ph sz="quarter" idx="13"/>
          </p:nvPr>
        </p:nvSpPr>
        <p:spPr/>
        <p:txBody>
          <a:bodyPr/>
          <a:lstStyle/>
          <a:p>
            <a:pPr marL="0" indent="0" algn="l" rtl="0">
              <a:buNone/>
            </a:pPr>
            <a:r>
              <a:rPr lang="en-GB" sz="2000" dirty="0" smtClean="0"/>
              <a:t>‘</a:t>
            </a:r>
            <a:r>
              <a:rPr lang="en-GB" sz="2000" b="0" i="0" u="none" baseline="0" dirty="0" smtClean="0"/>
              <a:t>The </a:t>
            </a:r>
            <a:r>
              <a:rPr lang="en-GB" sz="2000" b="0" i="0" u="none" baseline="0" dirty="0"/>
              <a:t>wind energy yield calculation must be prepared by an independent organisation with expertise in the area of wind energy yield calculations - these should use well-established calculation models, environmental models, wind models and wind charts, and contain at </a:t>
            </a:r>
            <a:r>
              <a:rPr lang="en-GB" sz="2000" b="0" i="0" u="none" baseline="0" dirty="0" smtClean="0"/>
              <a:t>least: </a:t>
            </a:r>
            <a:endParaRPr lang="en-GB" sz="2000" b="0" i="0" u="none" baseline="0" dirty="0"/>
          </a:p>
          <a:p>
            <a:pPr marL="0" indent="0" algn="l" rtl="0">
              <a:buNone/>
            </a:pPr>
            <a:endParaRPr lang="en-GB" dirty="0" smtClean="0"/>
          </a:p>
          <a:p>
            <a:pPr marL="360000" lvl="1" indent="0" algn="l" rtl="0">
              <a:buNone/>
            </a:pPr>
            <a:r>
              <a:rPr lang="en-GB" b="0" i="0" u="none" baseline="0" dirty="0"/>
              <a:t> </a:t>
            </a:r>
            <a:endParaRPr lang="en-GB" dirty="0"/>
          </a:p>
        </p:txBody>
      </p:sp>
    </p:spTree>
    <p:extLst>
      <p:ext uri="{BB962C8B-B14F-4D97-AF65-F5344CB8AC3E}">
        <p14:creationId xmlns:p14="http://schemas.microsoft.com/office/powerpoint/2010/main" val="1945863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8791" y="1277306"/>
            <a:ext cx="8640960" cy="864094"/>
          </a:xfrm>
        </p:spPr>
        <p:txBody>
          <a:bodyPr/>
          <a:lstStyle/>
          <a:p>
            <a:pPr algn="l" rtl="0"/>
            <a:r>
              <a:rPr lang="en-GB" b="0" i="0" u="none" baseline="0" dirty="0"/>
              <a:t>Appendix 2: Wind report - 2</a:t>
            </a:r>
            <a:endParaRPr lang="en-GB" dirty="0"/>
          </a:p>
        </p:txBody>
      </p:sp>
      <p:sp>
        <p:nvSpPr>
          <p:cNvPr id="3" name="Tijdelijke aanduiding voor inhoud 2"/>
          <p:cNvSpPr>
            <a:spLocks noGrp="1"/>
          </p:cNvSpPr>
          <p:nvPr>
            <p:ph sz="quarter" idx="13"/>
          </p:nvPr>
        </p:nvSpPr>
        <p:spPr/>
        <p:txBody>
          <a:bodyPr/>
          <a:lstStyle/>
          <a:p>
            <a:pPr lvl="0" algn="l" rtl="0"/>
            <a:r>
              <a:rPr lang="en-GB" sz="2000" b="0" i="0" u="none" baseline="0" dirty="0">
                <a:solidFill>
                  <a:prstClr val="black"/>
                </a:solidFill>
              </a:rPr>
              <a:t>The location details of the wind farm</a:t>
            </a:r>
          </a:p>
          <a:p>
            <a:pPr lvl="0" algn="l" rtl="0"/>
            <a:r>
              <a:rPr lang="en-GB" sz="2000" b="0" i="0" u="none" baseline="0" dirty="0">
                <a:solidFill>
                  <a:prstClr val="black"/>
                </a:solidFill>
              </a:rPr>
              <a:t>Technical specifications of the intended wind turbines (brand, type, axis height, rotor diameter and power curve)</a:t>
            </a:r>
          </a:p>
          <a:p>
            <a:pPr lvl="0" algn="l" rtl="0"/>
            <a:r>
              <a:rPr lang="en-GB" sz="2000" b="0" i="0" u="none" baseline="0" dirty="0">
                <a:solidFill>
                  <a:prstClr val="black"/>
                </a:solidFill>
              </a:rPr>
              <a:t>The local wind details for the wind farm</a:t>
            </a:r>
          </a:p>
          <a:p>
            <a:pPr lvl="0" algn="l" rtl="0"/>
            <a:r>
              <a:rPr lang="en-GB" sz="2000" b="0" i="0" u="none" baseline="0" dirty="0">
                <a:solidFill>
                  <a:prstClr val="black"/>
                </a:solidFill>
              </a:rPr>
              <a:t>A calculation of the </a:t>
            </a:r>
            <a:r>
              <a:rPr lang="en-GB" sz="2000" b="0" i="0" u="none" baseline="0" dirty="0" smtClean="0">
                <a:solidFill>
                  <a:prstClr val="black"/>
                </a:solidFill>
              </a:rPr>
              <a:t>P50 value </a:t>
            </a:r>
            <a:r>
              <a:rPr lang="en-GB" sz="2000" b="0" i="0" u="none" baseline="0" dirty="0">
                <a:solidFill>
                  <a:prstClr val="black"/>
                </a:solidFill>
              </a:rPr>
              <a:t>for net electricity generation per annum of the wind farm</a:t>
            </a:r>
            <a:endParaRPr lang="en-GB" sz="2000" dirty="0">
              <a:solidFill>
                <a:prstClr val="black"/>
              </a:solidFill>
            </a:endParaRPr>
          </a:p>
          <a:p>
            <a:endParaRPr lang="en-GB" dirty="0"/>
          </a:p>
        </p:txBody>
      </p:sp>
    </p:spTree>
    <p:extLst>
      <p:ext uri="{BB962C8B-B14F-4D97-AF65-F5344CB8AC3E}">
        <p14:creationId xmlns:p14="http://schemas.microsoft.com/office/powerpoint/2010/main" val="27761079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Appendix 2: </a:t>
            </a:r>
            <a:r>
              <a:rPr lang="en-GB" b="0" i="0" u="none" baseline="0" dirty="0" smtClean="0"/>
              <a:t/>
            </a:r>
            <a:br>
              <a:rPr lang="en-GB" b="0" i="0" u="none" baseline="0" dirty="0" smtClean="0"/>
            </a:br>
            <a:r>
              <a:rPr lang="en-GB" b="0" i="0" u="none" baseline="0" dirty="0" smtClean="0"/>
              <a:t>Wind </a:t>
            </a:r>
            <a:r>
              <a:rPr lang="en-GB" b="0" i="0" u="none" baseline="0" dirty="0"/>
              <a:t>report additional </a:t>
            </a:r>
            <a:r>
              <a:rPr lang="en-GB" b="0" i="0" u="none" baseline="0" dirty="0" smtClean="0"/>
              <a:t>regulation</a:t>
            </a:r>
            <a:br>
              <a:rPr lang="en-GB" b="0" i="0" u="none" baseline="0" dirty="0" smtClean="0"/>
            </a:br>
            <a:r>
              <a:rPr lang="en-GB" dirty="0"/>
              <a:t/>
            </a:r>
            <a:br>
              <a:rPr lang="en-GB" dirty="0"/>
            </a:br>
            <a:endParaRPr lang="en-GB" dirty="0"/>
          </a:p>
        </p:txBody>
      </p:sp>
      <p:sp>
        <p:nvSpPr>
          <p:cNvPr id="3" name="Tijdelijke aanduiding voor inhoud 2"/>
          <p:cNvSpPr>
            <a:spLocks noGrp="1"/>
          </p:cNvSpPr>
          <p:nvPr>
            <p:ph sz="quarter" idx="13"/>
          </p:nvPr>
        </p:nvSpPr>
        <p:spPr/>
        <p:txBody>
          <a:bodyPr/>
          <a:lstStyle/>
          <a:p>
            <a:pPr marL="0" indent="0" algn="l" rtl="0">
              <a:buNone/>
            </a:pPr>
            <a:endParaRPr lang="en-GB" b="0" i="0" u="none" baseline="0" dirty="0" smtClean="0"/>
          </a:p>
          <a:p>
            <a:pPr marL="0" indent="0" algn="l" rtl="0">
              <a:buNone/>
            </a:pPr>
            <a:r>
              <a:rPr lang="en-GB" sz="2000" b="0" i="0" u="none" baseline="0" dirty="0" smtClean="0"/>
              <a:t>‘When </a:t>
            </a:r>
            <a:r>
              <a:rPr lang="en-GB" sz="2000" b="0" i="0" u="none" baseline="0" dirty="0"/>
              <a:t>calculating the P50 value for the respective wind farm, account is only taken of the </a:t>
            </a:r>
            <a:r>
              <a:rPr lang="en-GB" sz="2000" b="0" i="0" u="none" baseline="0" dirty="0" smtClean="0"/>
              <a:t>proximity effect </a:t>
            </a:r>
            <a:r>
              <a:rPr lang="en-GB" sz="2000" b="0" i="0" u="none" baseline="0" dirty="0"/>
              <a:t>created by the wind farm itself and solely of the nearby wind farms already operational by 1 July 2016</a:t>
            </a:r>
            <a:r>
              <a:rPr lang="en-GB" sz="2000" b="0" i="0" u="none" baseline="0" dirty="0" smtClean="0"/>
              <a:t>.’</a:t>
            </a:r>
            <a:endParaRPr lang="en-GB" sz="2000" dirty="0"/>
          </a:p>
        </p:txBody>
      </p:sp>
    </p:spTree>
    <p:extLst>
      <p:ext uri="{BB962C8B-B14F-4D97-AF65-F5344CB8AC3E}">
        <p14:creationId xmlns:p14="http://schemas.microsoft.com/office/powerpoint/2010/main" val="4189610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l="7624" t="20410" r="30476" b="5733"/>
          <a:stretch/>
        </p:blipFill>
        <p:spPr bwMode="auto">
          <a:xfrm>
            <a:off x="0" y="998300"/>
            <a:ext cx="9144000" cy="6134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78898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Existing Belgian Wind Farms</a:t>
            </a:r>
            <a:endParaRPr lang="en-GB" dirty="0"/>
          </a:p>
        </p:txBody>
      </p:sp>
      <p:sp>
        <p:nvSpPr>
          <p:cNvPr id="3" name="Tijdelijke aanduiding voor inhoud 2"/>
          <p:cNvSpPr>
            <a:spLocks noGrp="1"/>
          </p:cNvSpPr>
          <p:nvPr>
            <p:ph sz="quarter" idx="13"/>
          </p:nvPr>
        </p:nvSpPr>
        <p:spPr>
          <a:xfrm>
            <a:off x="181669" y="1990629"/>
            <a:ext cx="8640000" cy="4032250"/>
          </a:xfrm>
        </p:spPr>
        <p:txBody>
          <a:bodyPr/>
          <a:lstStyle/>
          <a:p>
            <a:pPr lvl="0"/>
            <a:r>
              <a:rPr lang="en-GB" sz="2400" dirty="0">
                <a:solidFill>
                  <a:prstClr val="black"/>
                </a:solidFill>
              </a:rPr>
              <a:t>Belwind 1		55 x V90 3 MW 	 = 165 MW</a:t>
            </a:r>
          </a:p>
          <a:p>
            <a:pPr lvl="0"/>
            <a:r>
              <a:rPr lang="en-GB" sz="2400" dirty="0">
                <a:solidFill>
                  <a:prstClr val="black"/>
                </a:solidFill>
              </a:rPr>
              <a:t>Belwind pilot	1 x </a:t>
            </a:r>
            <a:r>
              <a:rPr lang="en-GB" sz="2400" dirty="0" err="1">
                <a:solidFill>
                  <a:prstClr val="black"/>
                </a:solidFill>
              </a:rPr>
              <a:t>Haliade</a:t>
            </a:r>
            <a:r>
              <a:rPr lang="en-GB" sz="2400" dirty="0">
                <a:solidFill>
                  <a:prstClr val="black"/>
                </a:solidFill>
              </a:rPr>
              <a:t> 150 6 MW 	 =     6 MW</a:t>
            </a:r>
          </a:p>
          <a:p>
            <a:pPr lvl="0"/>
            <a:r>
              <a:rPr lang="en-GB" sz="2400" dirty="0" err="1">
                <a:solidFill>
                  <a:prstClr val="black"/>
                </a:solidFill>
              </a:rPr>
              <a:t>Northwind</a:t>
            </a:r>
            <a:r>
              <a:rPr lang="en-GB" sz="2400" dirty="0">
                <a:solidFill>
                  <a:prstClr val="black"/>
                </a:solidFill>
              </a:rPr>
              <a:t>		72 x V112 3 MW   = 216 MW</a:t>
            </a:r>
          </a:p>
          <a:p>
            <a:pPr lvl="0"/>
            <a:r>
              <a:rPr lang="en-GB" sz="2400" dirty="0">
                <a:solidFill>
                  <a:prstClr val="black"/>
                </a:solidFill>
              </a:rPr>
              <a:t>C-Power 1		6 x 5 MW 		 =   30 MW</a:t>
            </a:r>
          </a:p>
          <a:p>
            <a:pPr lvl="0"/>
            <a:r>
              <a:rPr lang="en-GB" sz="2400" dirty="0" smtClean="0">
                <a:solidFill>
                  <a:prstClr val="black"/>
                </a:solidFill>
              </a:rPr>
              <a:t>C-Power </a:t>
            </a:r>
            <a:r>
              <a:rPr lang="en-GB" sz="2400" dirty="0">
                <a:solidFill>
                  <a:prstClr val="black"/>
                </a:solidFill>
              </a:rPr>
              <a:t>2		24 x 6,15 MW 	 = 147,6 MW</a:t>
            </a:r>
          </a:p>
          <a:p>
            <a:pPr lvl="0"/>
            <a:r>
              <a:rPr lang="en-GB" sz="2400" dirty="0">
                <a:solidFill>
                  <a:prstClr val="black"/>
                </a:solidFill>
              </a:rPr>
              <a:t>C-Power 3		24 x 6,15 MW	 = 147,6 MW</a:t>
            </a:r>
          </a:p>
          <a:p>
            <a:endParaRPr lang="en-GB" dirty="0"/>
          </a:p>
        </p:txBody>
      </p:sp>
    </p:spTree>
    <p:extLst>
      <p:ext uri="{BB962C8B-B14F-4D97-AF65-F5344CB8AC3E}">
        <p14:creationId xmlns:p14="http://schemas.microsoft.com/office/powerpoint/2010/main" val="31404569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Questions: wind report</a:t>
            </a:r>
            <a:endParaRPr lang="en-GB" dirty="0"/>
          </a:p>
        </p:txBody>
      </p:sp>
      <p:sp>
        <p:nvSpPr>
          <p:cNvPr id="3" name="Tijdelijke aanduiding voor inhoud 2"/>
          <p:cNvSpPr>
            <a:spLocks noGrp="1"/>
          </p:cNvSpPr>
          <p:nvPr>
            <p:ph sz="quarter" idx="13"/>
          </p:nvPr>
        </p:nvSpPr>
        <p:spPr/>
        <p:txBody>
          <a:bodyPr/>
          <a:lstStyle/>
          <a:p>
            <a:pPr marL="0" indent="0" algn="l" rtl="0">
              <a:buNone/>
            </a:pPr>
            <a:r>
              <a:rPr lang="en-GB" sz="2000" b="0" i="0" u="none" baseline="0" dirty="0"/>
              <a:t>Question: Will a list of names be published on the website?</a:t>
            </a:r>
          </a:p>
          <a:p>
            <a:endParaRPr lang="en-GB" sz="2000" dirty="0"/>
          </a:p>
          <a:p>
            <a:pPr marL="0" indent="0" algn="l" rtl="0">
              <a:buNone/>
            </a:pPr>
            <a:r>
              <a:rPr lang="en-GB" sz="2000" b="0" i="0" u="none" baseline="0" dirty="0"/>
              <a:t>Answer: A list of companies fulfilling the stated preconditions will not be published</a:t>
            </a:r>
          </a:p>
          <a:p>
            <a:endParaRPr lang="en-GB" dirty="0" smtClean="0"/>
          </a:p>
          <a:p>
            <a:pPr marL="0" indent="0" algn="l" rtl="0">
              <a:buNone/>
            </a:pPr>
            <a:endParaRPr lang="en-GB" dirty="0"/>
          </a:p>
        </p:txBody>
      </p:sp>
    </p:spTree>
    <p:extLst>
      <p:ext uri="{BB962C8B-B14F-4D97-AF65-F5344CB8AC3E}">
        <p14:creationId xmlns:p14="http://schemas.microsoft.com/office/powerpoint/2010/main" val="894478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Appendix 3: Operational calculation - 1</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A specification of the investment costs per component of the power generation facility</a:t>
            </a:r>
            <a:endParaRPr lang="en-GB" sz="2000" dirty="0"/>
          </a:p>
          <a:p>
            <a:pPr algn="l" rtl="0"/>
            <a:r>
              <a:rPr lang="en-GB" sz="2000" b="0" i="0" u="none" baseline="0" dirty="0"/>
              <a:t>A summary of all costs and benefits for the power generation facility</a:t>
            </a:r>
            <a:endParaRPr lang="en-GB" sz="2000" dirty="0"/>
          </a:p>
          <a:p>
            <a:pPr algn="l" rtl="0"/>
            <a:r>
              <a:rPr lang="en-GB" sz="2000" b="0" i="0" u="none" baseline="0" dirty="0"/>
              <a:t>A calculation of return on investment over the </a:t>
            </a:r>
            <a:r>
              <a:rPr lang="en-GB" sz="2000" b="0" i="0" u="none" baseline="0" dirty="0" smtClean="0"/>
              <a:t>grant period</a:t>
            </a:r>
            <a:endParaRPr lang="en-GB" sz="2000" b="0" i="0" u="none" baseline="0" dirty="0"/>
          </a:p>
          <a:p>
            <a:pPr algn="l" rtl="0"/>
            <a:r>
              <a:rPr lang="en-GB" sz="2000" b="0" i="0" u="none" baseline="0" dirty="0"/>
              <a:t>An updated Excel model will shortly be made available online</a:t>
            </a:r>
          </a:p>
          <a:p>
            <a:endParaRPr lang="en-GB" dirty="0"/>
          </a:p>
          <a:p>
            <a:endParaRPr lang="en-GB" dirty="0"/>
          </a:p>
        </p:txBody>
      </p:sp>
    </p:spTree>
    <p:extLst>
      <p:ext uri="{BB962C8B-B14F-4D97-AF65-F5344CB8AC3E}">
        <p14:creationId xmlns:p14="http://schemas.microsoft.com/office/powerpoint/2010/main" val="337920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Appendix 4: </a:t>
            </a:r>
            <a:r>
              <a:rPr lang="en-GB" b="0" i="0" u="none" baseline="0" dirty="0" smtClean="0"/>
              <a:t>Financial</a:t>
            </a:r>
            <a:r>
              <a:rPr lang="en-GB" b="0" i="0" u="none" dirty="0" smtClean="0"/>
              <a:t> Statement</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Most recent </a:t>
            </a:r>
            <a:r>
              <a:rPr lang="en-GB" sz="2000" b="0" i="0" u="none" baseline="0" dirty="0" smtClean="0"/>
              <a:t>financial statements</a:t>
            </a:r>
            <a:endParaRPr lang="en-GB" sz="2000" dirty="0" smtClean="0"/>
          </a:p>
          <a:p>
            <a:pPr algn="l" rtl="0"/>
            <a:r>
              <a:rPr lang="en-GB" sz="2000" b="0" i="0" u="none" baseline="0" dirty="0"/>
              <a:t>Parent company may be included, providing consent has been granted</a:t>
            </a:r>
            <a:endParaRPr lang="en-GB" sz="2000" dirty="0" smtClean="0"/>
          </a:p>
        </p:txBody>
      </p:sp>
    </p:spTree>
    <p:extLst>
      <p:ext uri="{BB962C8B-B14F-4D97-AF65-F5344CB8AC3E}">
        <p14:creationId xmlns:p14="http://schemas.microsoft.com/office/powerpoint/2010/main" val="20907496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Appendix 5: Financing plan</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smtClean="0"/>
              <a:t>Explanation </a:t>
            </a:r>
            <a:r>
              <a:rPr lang="en-GB" sz="2000" b="0" i="0" u="none" baseline="0" dirty="0"/>
              <a:t>of how you intend to finance the project</a:t>
            </a:r>
          </a:p>
          <a:p>
            <a:pPr algn="l" rtl="0"/>
            <a:r>
              <a:rPr lang="en-GB" sz="2000" b="0" i="0" u="none" baseline="0" dirty="0"/>
              <a:t>Explanation of balance of </a:t>
            </a:r>
            <a:r>
              <a:rPr lang="en-GB" sz="2000" b="0" i="0" u="none" baseline="0" dirty="0" smtClean="0"/>
              <a:t>equity (own assets) </a:t>
            </a:r>
            <a:r>
              <a:rPr lang="en-GB" sz="2000" b="0" i="0" u="none" baseline="0" dirty="0"/>
              <a:t>to loan capital in the project</a:t>
            </a:r>
          </a:p>
        </p:txBody>
      </p:sp>
    </p:spTree>
    <p:extLst>
      <p:ext uri="{BB962C8B-B14F-4D97-AF65-F5344CB8AC3E}">
        <p14:creationId xmlns:p14="http://schemas.microsoft.com/office/powerpoint/2010/main" val="41192636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Other appendices</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Appendix 6: Table of wind turbine details and wind turbine locations</a:t>
            </a:r>
          </a:p>
          <a:p>
            <a:pPr algn="l" rtl="0"/>
            <a:r>
              <a:rPr lang="en-GB" sz="2000" b="0" i="0" u="none" baseline="0" dirty="0"/>
              <a:t>Appendix 7: Table of cabling plan details</a:t>
            </a:r>
          </a:p>
          <a:p>
            <a:pPr algn="l" rtl="0"/>
            <a:r>
              <a:rPr lang="en-GB" sz="2000" b="0" i="0" u="none" baseline="0" dirty="0"/>
              <a:t>Appendix 8: Letter of intent from financier</a:t>
            </a:r>
          </a:p>
          <a:p>
            <a:pPr algn="l" rtl="0"/>
            <a:r>
              <a:rPr lang="en-GB" sz="2000" b="0" i="0" u="none" baseline="0" dirty="0"/>
              <a:t>Appendix 9: Summary of collaborative venture</a:t>
            </a:r>
          </a:p>
          <a:p>
            <a:pPr algn="l" rtl="0"/>
            <a:r>
              <a:rPr lang="en-GB" sz="2000" b="0" i="0" u="none" baseline="0" dirty="0"/>
              <a:t>Appendix 10: More than one type of turbine</a:t>
            </a:r>
          </a:p>
          <a:p>
            <a:pPr algn="l" rtl="0"/>
            <a:r>
              <a:rPr lang="en-GB" sz="2000" b="0" i="0" u="none" baseline="0" dirty="0"/>
              <a:t>Appendix 11: Certification plan</a:t>
            </a:r>
          </a:p>
          <a:p>
            <a:pPr algn="l" rtl="0"/>
            <a:r>
              <a:rPr lang="en-GB" sz="2000" b="0" i="0" u="none" baseline="0" dirty="0"/>
              <a:t>Appendix 12: Environmental impact of foundation</a:t>
            </a:r>
            <a:endParaRPr lang="en-GB" sz="2000" dirty="0"/>
          </a:p>
        </p:txBody>
      </p:sp>
    </p:spTree>
    <p:extLst>
      <p:ext uri="{BB962C8B-B14F-4D97-AF65-F5344CB8AC3E}">
        <p14:creationId xmlns:p14="http://schemas.microsoft.com/office/powerpoint/2010/main" val="32856658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Deadline for questions</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You can put your questions to </a:t>
            </a:r>
            <a:r>
              <a:rPr lang="en-GB" sz="2000" b="0" i="0" u="none" baseline="0" dirty="0">
                <a:hlinkClick r:id="rId2"/>
              </a:rPr>
              <a:t>woz@rvo.nl</a:t>
            </a:r>
            <a:endParaRPr lang="en-GB" sz="2000" dirty="0"/>
          </a:p>
          <a:p>
            <a:pPr algn="l" rtl="0"/>
            <a:r>
              <a:rPr lang="en-GB" sz="2000" b="0" i="0" u="none" baseline="0" dirty="0"/>
              <a:t>Deadline for submitting questions for Tender 2 is </a:t>
            </a:r>
            <a:r>
              <a:rPr lang="en-GB" sz="2000" b="0" i="0" u="none" baseline="0" dirty="0" smtClean="0"/>
              <a:t>10 </a:t>
            </a:r>
            <a:r>
              <a:rPr lang="en-GB" sz="2000" b="0" i="0" u="none" baseline="0" dirty="0"/>
              <a:t>September 2016. Answers will be provided via the website asap</a:t>
            </a:r>
            <a:endParaRPr lang="en-GB" sz="2000" dirty="0"/>
          </a:p>
          <a:p>
            <a:pPr algn="l" rtl="0"/>
            <a:r>
              <a:rPr lang="en-GB" sz="2000" b="0" i="0" u="none" baseline="0" dirty="0"/>
              <a:t>After </a:t>
            </a:r>
            <a:r>
              <a:rPr lang="en-GB" sz="2000" b="0" i="0" u="none" baseline="0" dirty="0" smtClean="0"/>
              <a:t>10 </a:t>
            </a:r>
            <a:r>
              <a:rPr lang="en-GB" sz="2000" b="0" i="0" u="none" baseline="0" dirty="0"/>
              <a:t>September RVO will not answer any further questions until result of tender is announced</a:t>
            </a:r>
          </a:p>
          <a:p>
            <a:pPr algn="l" rtl="0"/>
            <a:r>
              <a:rPr lang="en-GB" sz="2000" b="0" i="0" u="none" baseline="0" dirty="0"/>
              <a:t>Exception: Contact is only possible in order to make an appointment for submitting applications</a:t>
            </a:r>
          </a:p>
          <a:p>
            <a:pPr marL="0" indent="0" algn="l" rtl="0">
              <a:buNone/>
            </a:pPr>
            <a:endParaRPr lang="en-GB" dirty="0" smtClean="0"/>
          </a:p>
          <a:p>
            <a:endParaRPr lang="en-GB" dirty="0" smtClean="0"/>
          </a:p>
          <a:p>
            <a:endParaRPr lang="en-GB" dirty="0" smtClean="0"/>
          </a:p>
          <a:p>
            <a:pPr marL="360000" lvl="1" indent="0" algn="l" rtl="0">
              <a:buNone/>
            </a:pPr>
            <a:r>
              <a:rPr lang="en-GB" b="0" i="0" u="none" baseline="0" dirty="0"/>
              <a:t> </a:t>
            </a:r>
            <a:endParaRPr lang="en-GB" dirty="0"/>
          </a:p>
        </p:txBody>
      </p:sp>
    </p:spTree>
    <p:extLst>
      <p:ext uri="{BB962C8B-B14F-4D97-AF65-F5344CB8AC3E}">
        <p14:creationId xmlns:p14="http://schemas.microsoft.com/office/powerpoint/2010/main" val="41819997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Further </a:t>
            </a:r>
            <a:r>
              <a:rPr lang="en-GB" b="0" i="0" u="none" baseline="0" dirty="0" smtClean="0"/>
              <a:t>information</a:t>
            </a:r>
            <a:endParaRPr lang="en-GB" dirty="0"/>
          </a:p>
        </p:txBody>
      </p:sp>
      <p:sp>
        <p:nvSpPr>
          <p:cNvPr id="3" name="Tijdelijke aanduiding voor inhoud 2"/>
          <p:cNvSpPr>
            <a:spLocks noGrp="1"/>
          </p:cNvSpPr>
          <p:nvPr>
            <p:ph sz="quarter" idx="13"/>
          </p:nvPr>
        </p:nvSpPr>
        <p:spPr>
          <a:xfrm>
            <a:off x="259711" y="2022345"/>
            <a:ext cx="8640000" cy="4201034"/>
          </a:xfrm>
        </p:spPr>
        <p:txBody>
          <a:bodyPr/>
          <a:lstStyle/>
          <a:p>
            <a:pPr marL="0" indent="0" algn="l" rtl="0">
              <a:buNone/>
            </a:pPr>
            <a:r>
              <a:rPr lang="en-GB" sz="2000" b="0" i="0" u="none" baseline="0" dirty="0"/>
              <a:t>Offshorewind.rvo.nl for:</a:t>
            </a:r>
          </a:p>
          <a:p>
            <a:pPr lvl="1" algn="l" rtl="0"/>
            <a:r>
              <a:rPr lang="en-GB" sz="1800" b="0" i="0" u="none" baseline="0" dirty="0"/>
              <a:t>Publication of questions and answers concerning research data</a:t>
            </a:r>
          </a:p>
          <a:p>
            <a:pPr lvl="1" algn="l" rtl="0"/>
            <a:r>
              <a:rPr lang="en-GB" sz="1800" b="0" i="0" u="none" baseline="0" dirty="0"/>
              <a:t>Publication of Project &amp; Site Description </a:t>
            </a:r>
          </a:p>
          <a:p>
            <a:pPr lvl="1" algn="l" rtl="0"/>
            <a:r>
              <a:rPr lang="en-GB" sz="1800" b="0" i="0" u="none" baseline="0" dirty="0"/>
              <a:t>Publication of sheets used in this meeting </a:t>
            </a:r>
          </a:p>
          <a:p>
            <a:pPr lvl="1" algn="l" rtl="0"/>
            <a:r>
              <a:rPr lang="en-GB" sz="1800" b="0" i="0" u="none" baseline="0" dirty="0"/>
              <a:t>Publication of research data</a:t>
            </a:r>
          </a:p>
          <a:p>
            <a:pPr lvl="1" algn="l" rtl="0"/>
            <a:endParaRPr lang="en-GB" sz="1100" dirty="0"/>
          </a:p>
          <a:p>
            <a:pPr marL="0" indent="0" algn="l" rtl="0">
              <a:buNone/>
            </a:pPr>
            <a:r>
              <a:rPr lang="en-GB" sz="2000" b="0" i="0" u="none" baseline="0" dirty="0"/>
              <a:t>Zwolle office for</a:t>
            </a:r>
            <a:r>
              <a:rPr lang="en-GB" sz="2400" b="0" i="0" u="none" baseline="0" dirty="0"/>
              <a:t>:</a:t>
            </a:r>
          </a:p>
          <a:p>
            <a:pPr lvl="1" algn="l" rtl="0">
              <a:buFontTx/>
              <a:buChar char="-"/>
            </a:pPr>
            <a:r>
              <a:rPr lang="en-GB" sz="1800" b="0" i="0" u="none" baseline="0" dirty="0"/>
              <a:t>Information meeting SDE+ and permit</a:t>
            </a:r>
          </a:p>
          <a:p>
            <a:pPr lvl="1" algn="l" rtl="0">
              <a:buFontTx/>
              <a:buChar char="-"/>
            </a:pPr>
            <a:r>
              <a:rPr lang="en-GB" sz="1800" b="0" i="0" u="none" baseline="0" dirty="0"/>
              <a:t>Submission of applications for </a:t>
            </a:r>
            <a:r>
              <a:rPr lang="en-GB" sz="1800" b="0" i="0" u="none" baseline="0" dirty="0" smtClean="0"/>
              <a:t>grant </a:t>
            </a:r>
            <a:r>
              <a:rPr lang="en-GB" sz="1800" b="0" i="0" u="none" baseline="0" dirty="0"/>
              <a:t>and permit 2016</a:t>
            </a:r>
          </a:p>
          <a:p>
            <a:pPr lvl="1" algn="l" rtl="0">
              <a:buFontTx/>
              <a:buChar char="-"/>
            </a:pPr>
            <a:endParaRPr lang="en-GB" sz="1100" dirty="0" smtClean="0"/>
          </a:p>
          <a:p>
            <a:pPr marL="0" indent="0" algn="l" rtl="0">
              <a:buNone/>
            </a:pPr>
            <a:r>
              <a:rPr lang="en-GB" sz="2000" b="0" i="0" u="none" baseline="0" dirty="0" smtClean="0"/>
              <a:t>Grant </a:t>
            </a:r>
            <a:r>
              <a:rPr lang="en-GB" sz="2000" b="0" i="0" u="none" baseline="0" dirty="0"/>
              <a:t>and permit applications: </a:t>
            </a:r>
            <a:r>
              <a:rPr lang="en-GB" sz="1800" b="0" i="0" u="none" baseline="0" dirty="0">
                <a:hlinkClick r:id="rId2"/>
              </a:rPr>
              <a:t>www.mijn.rvo.nl</a:t>
            </a:r>
            <a:endParaRPr lang="en-GB" sz="1800" dirty="0" smtClean="0"/>
          </a:p>
          <a:p>
            <a:pPr marL="0" indent="0" algn="l" rtl="0">
              <a:buNone/>
            </a:pPr>
            <a:endParaRPr lang="en-GB" sz="1800" dirty="0" smtClean="0"/>
          </a:p>
        </p:txBody>
      </p:sp>
    </p:spTree>
    <p:extLst>
      <p:ext uri="{BB962C8B-B14F-4D97-AF65-F5344CB8AC3E}">
        <p14:creationId xmlns:p14="http://schemas.microsoft.com/office/powerpoint/2010/main" val="18993930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Project and</a:t>
            </a:r>
            <a:r>
              <a:rPr lang="en-GB" dirty="0"/>
              <a:t/>
            </a:r>
            <a:br>
              <a:rPr lang="en-GB" dirty="0"/>
            </a:br>
            <a:r>
              <a:rPr lang="en-GB" b="0" i="0" u="none" baseline="0" dirty="0"/>
              <a:t>Site Description</a:t>
            </a:r>
            <a:endParaRPr lang="en-GB" dirty="0"/>
          </a:p>
        </p:txBody>
      </p:sp>
      <p:pic>
        <p:nvPicPr>
          <p:cNvPr id="5" name="Picture 2"/>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l="23773" t="12478" r="43799" b="6011"/>
          <a:stretch/>
        </p:blipFill>
        <p:spPr bwMode="auto">
          <a:xfrm>
            <a:off x="5008729" y="1134779"/>
            <a:ext cx="3610396" cy="510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673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183153" y="1354218"/>
            <a:ext cx="8640960" cy="864094"/>
          </a:xfrm>
        </p:spPr>
        <p:txBody>
          <a:bodyPr/>
          <a:lstStyle/>
          <a:p>
            <a:pPr algn="l" rtl="0"/>
            <a:r>
              <a:rPr lang="en-GB" b="0" i="0" u="none" baseline="0" dirty="0"/>
              <a:t>Key considerations in SDE+ </a:t>
            </a:r>
            <a:r>
              <a:rPr lang="en-GB" b="0" i="0" u="none" baseline="0" dirty="0" smtClean="0"/>
              <a:t/>
            </a:r>
            <a:br>
              <a:rPr lang="en-GB" b="0" i="0" u="none" baseline="0" dirty="0" smtClean="0"/>
            </a:br>
            <a:r>
              <a:rPr lang="en-GB" b="0" i="0" u="none" baseline="0" dirty="0" smtClean="0"/>
              <a:t>(repeated </a:t>
            </a:r>
            <a:r>
              <a:rPr lang="en-GB" b="0" i="0" u="none" baseline="0" dirty="0"/>
              <a:t>from last year)</a:t>
            </a:r>
            <a:endParaRPr lang="en-GB" dirty="0"/>
          </a:p>
        </p:txBody>
      </p:sp>
      <p:sp>
        <p:nvSpPr>
          <p:cNvPr id="16" name="Tijdelijke aanduiding voor inhoud 15"/>
          <p:cNvSpPr>
            <a:spLocks noGrp="1"/>
          </p:cNvSpPr>
          <p:nvPr>
            <p:ph sz="quarter" idx="13"/>
          </p:nvPr>
        </p:nvSpPr>
        <p:spPr/>
        <p:txBody>
          <a:bodyPr/>
          <a:lstStyle/>
          <a:p>
            <a:pPr marL="0" indent="0" algn="l" rtl="0">
              <a:buNone/>
            </a:pPr>
            <a:endParaRPr lang="en-GB" dirty="0" smtClean="0"/>
          </a:p>
          <a:p>
            <a:pPr marL="0" indent="0" algn="l" rtl="0">
              <a:buNone/>
            </a:pPr>
            <a:r>
              <a:rPr lang="en-GB" b="0" i="0" u="none" baseline="0" dirty="0"/>
              <a:t>1. </a:t>
            </a:r>
            <a:r>
              <a:rPr lang="en-GB" b="0" i="0" u="none" baseline="0" dirty="0" smtClean="0"/>
              <a:t>Grant </a:t>
            </a:r>
            <a:r>
              <a:rPr lang="en-GB" b="0" i="0" u="none" baseline="0" dirty="0"/>
              <a:t>start date</a:t>
            </a:r>
          </a:p>
          <a:p>
            <a:pPr lvl="1" algn="l" rtl="0"/>
            <a:r>
              <a:rPr lang="en-GB" b="0" i="0" u="none" baseline="0" dirty="0"/>
              <a:t>1</a:t>
            </a:r>
            <a:r>
              <a:rPr lang="en-GB" b="0" i="0" u="none" baseline="30000" dirty="0"/>
              <a:t>st</a:t>
            </a:r>
            <a:r>
              <a:rPr lang="en-GB" b="0" i="0" u="none" baseline="0" dirty="0"/>
              <a:t> of the month</a:t>
            </a:r>
          </a:p>
          <a:p>
            <a:pPr lvl="1" algn="l" rtl="0"/>
            <a:r>
              <a:rPr lang="en-GB" dirty="0"/>
              <a:t>M</a:t>
            </a:r>
            <a:r>
              <a:rPr lang="en-GB" b="0" i="0" u="none" baseline="0" dirty="0" smtClean="0"/>
              <a:t>ay </a:t>
            </a:r>
            <a:r>
              <a:rPr lang="en-GB" b="0" i="0" u="none" baseline="0" dirty="0"/>
              <a:t>be changed max. 3 times</a:t>
            </a:r>
          </a:p>
          <a:p>
            <a:pPr lvl="1" algn="l" rtl="0"/>
            <a:r>
              <a:rPr lang="en-GB" dirty="0"/>
              <a:t>M</a:t>
            </a:r>
            <a:r>
              <a:rPr lang="en-GB" b="0" i="0" u="none" baseline="0" dirty="0" smtClean="0"/>
              <a:t>ax</a:t>
            </a:r>
            <a:r>
              <a:rPr lang="en-GB" b="0" i="0" u="none" baseline="0" dirty="0"/>
              <a:t>. 5 different start dates per sub-project, separated by at least 2 months</a:t>
            </a:r>
          </a:p>
          <a:p>
            <a:pPr lvl="1" algn="l" rtl="0"/>
            <a:r>
              <a:rPr lang="en-GB" b="0" i="0" u="none" baseline="0" dirty="0"/>
              <a:t>Start date can also be adjusted retrospectively, however </a:t>
            </a:r>
            <a:r>
              <a:rPr lang="en-GB" b="1" i="0" u="none" baseline="0" dirty="0"/>
              <a:t>not </a:t>
            </a:r>
            <a:r>
              <a:rPr lang="en-GB" b="0" i="0" u="none" baseline="0" dirty="0"/>
              <a:t>after official commissioning of wind farm as a whole</a:t>
            </a:r>
          </a:p>
          <a:p>
            <a:pPr lvl="1" algn="l" rtl="0"/>
            <a:endParaRPr lang="en-GB" dirty="0" smtClean="0"/>
          </a:p>
          <a:p>
            <a:pPr marL="0" indent="0" algn="l" rtl="0">
              <a:buNone/>
            </a:pPr>
            <a:endParaRPr lang="en-GB" dirty="0" smtClean="0"/>
          </a:p>
          <a:p>
            <a:pPr marL="0" indent="0" algn="l" rtl="0">
              <a:buNone/>
            </a:pPr>
            <a:endParaRPr lang="en-GB" dirty="0" smtClean="0"/>
          </a:p>
          <a:p>
            <a:pPr marL="0" indent="0" algn="l" rtl="0">
              <a:buNone/>
            </a:pPr>
            <a:endParaRPr lang="en-GB" dirty="0" smtClean="0"/>
          </a:p>
          <a:p>
            <a:pPr marL="0" indent="0" algn="l" rtl="0">
              <a:buNone/>
            </a:pPr>
            <a:endParaRPr lang="en-GB" dirty="0"/>
          </a:p>
        </p:txBody>
      </p:sp>
    </p:spTree>
    <p:extLst>
      <p:ext uri="{BB962C8B-B14F-4D97-AF65-F5344CB8AC3E}">
        <p14:creationId xmlns:p14="http://schemas.microsoft.com/office/powerpoint/2010/main" val="751747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183153" y="1354218"/>
            <a:ext cx="8640960" cy="864094"/>
          </a:xfrm>
        </p:spPr>
        <p:txBody>
          <a:bodyPr/>
          <a:lstStyle/>
          <a:p>
            <a:pPr algn="l" rtl="0"/>
            <a:r>
              <a:rPr lang="en-GB" b="0" i="0" u="none" baseline="0" dirty="0"/>
              <a:t>Key considerations in SDE+</a:t>
            </a:r>
            <a:endParaRPr lang="en-GB" dirty="0"/>
          </a:p>
        </p:txBody>
      </p:sp>
      <p:sp>
        <p:nvSpPr>
          <p:cNvPr id="16" name="Tijdelijke aanduiding voor inhoud 15"/>
          <p:cNvSpPr>
            <a:spLocks noGrp="1"/>
          </p:cNvSpPr>
          <p:nvPr>
            <p:ph sz="quarter" idx="13"/>
          </p:nvPr>
        </p:nvSpPr>
        <p:spPr/>
        <p:txBody>
          <a:bodyPr/>
          <a:lstStyle/>
          <a:p>
            <a:pPr marL="514350" indent="-514350" algn="l" rtl="0">
              <a:buFont typeface="+mj-lt"/>
              <a:buAutoNum type="arabicPeriod" startAt="2"/>
            </a:pPr>
            <a:r>
              <a:rPr lang="en-GB" b="0" i="0" u="none" baseline="0" dirty="0"/>
              <a:t>Wind factor scrapped</a:t>
            </a:r>
          </a:p>
          <a:p>
            <a:pPr marL="514350" indent="-514350" algn="l" rtl="0">
              <a:buFont typeface="+mj-lt"/>
              <a:buAutoNum type="arabicPeriod" startAt="2"/>
            </a:pPr>
            <a:r>
              <a:rPr lang="en-GB" b="0" i="0" u="none" baseline="0" dirty="0"/>
              <a:t>Introduction P50</a:t>
            </a:r>
          </a:p>
          <a:p>
            <a:pPr marL="514350" indent="-514350" algn="l" rtl="0">
              <a:buFont typeface="+mj-lt"/>
              <a:buAutoNum type="arabicPeriod" startAt="2"/>
            </a:pPr>
            <a:r>
              <a:rPr lang="en-GB" b="0" i="0" u="none" baseline="0" dirty="0"/>
              <a:t>Introduction forward &amp; backward banking</a:t>
            </a:r>
          </a:p>
          <a:p>
            <a:pPr marL="514350" indent="-514350" algn="l" rtl="0">
              <a:buFont typeface="+mj-lt"/>
              <a:buAutoNum type="arabicPeriod" startAt="2"/>
            </a:pPr>
            <a:r>
              <a:rPr lang="en-GB" b="0" i="0" u="none" baseline="0" dirty="0"/>
              <a:t>Introduction 16</a:t>
            </a:r>
            <a:r>
              <a:rPr lang="en-GB" b="0" i="0" u="none" baseline="30000" dirty="0"/>
              <a:t>th</a:t>
            </a:r>
            <a:r>
              <a:rPr lang="en-GB" b="0" i="0" u="none" baseline="0" dirty="0"/>
              <a:t> year, </a:t>
            </a:r>
            <a:r>
              <a:rPr lang="en-GB" b="1" i="0" u="none" baseline="0" dirty="0"/>
              <a:t>if</a:t>
            </a:r>
            <a:r>
              <a:rPr lang="en-GB" b="1" i="1" u="none" baseline="0" dirty="0"/>
              <a:t> </a:t>
            </a:r>
            <a:r>
              <a:rPr lang="en-GB" b="0" i="0" u="none" baseline="0" dirty="0"/>
              <a:t>subsidisable production is not fully utilised </a:t>
            </a:r>
          </a:p>
          <a:p>
            <a:pPr marL="360000" lvl="1" indent="0" algn="l" rtl="0">
              <a:buNone/>
            </a:pPr>
            <a:endParaRPr lang="en-GB" dirty="0" smtClean="0"/>
          </a:p>
          <a:p>
            <a:pPr marL="360000" lvl="1" indent="0" algn="l" rtl="0">
              <a:buNone/>
            </a:pPr>
            <a:endParaRPr lang="en-GB" dirty="0" smtClean="0"/>
          </a:p>
          <a:p>
            <a:pPr marL="0" indent="0" algn="l" rtl="0">
              <a:buNone/>
            </a:pPr>
            <a:endParaRPr lang="en-GB" dirty="0" smtClean="0"/>
          </a:p>
          <a:p>
            <a:pPr marL="0" indent="0" algn="l" rtl="0">
              <a:buNone/>
            </a:pPr>
            <a:endParaRPr lang="en-GB" dirty="0" smtClean="0"/>
          </a:p>
          <a:p>
            <a:pPr marL="0" indent="0" algn="l" rtl="0">
              <a:buNone/>
            </a:pPr>
            <a:endParaRPr lang="en-GB" dirty="0" smtClean="0"/>
          </a:p>
          <a:p>
            <a:pPr marL="0" indent="0" algn="l" rtl="0">
              <a:buNone/>
            </a:pPr>
            <a:endParaRPr lang="en-GB" dirty="0"/>
          </a:p>
        </p:txBody>
      </p:sp>
    </p:spTree>
    <p:extLst>
      <p:ext uri="{BB962C8B-B14F-4D97-AF65-F5344CB8AC3E}">
        <p14:creationId xmlns:p14="http://schemas.microsoft.com/office/powerpoint/2010/main" val="2207590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lang="en-GB" b="0" i="0" u="none" baseline="0" dirty="0"/>
              <a:t>What is banking?</a:t>
            </a:r>
            <a:endParaRPr lang="en-GB" dirty="0"/>
          </a:p>
        </p:txBody>
      </p:sp>
      <p:sp>
        <p:nvSpPr>
          <p:cNvPr id="3" name="Tijdelijke aanduiding voor inhoud 2"/>
          <p:cNvSpPr>
            <a:spLocks noGrp="1"/>
          </p:cNvSpPr>
          <p:nvPr>
            <p:ph sz="quarter" idx="13"/>
          </p:nvPr>
        </p:nvSpPr>
        <p:spPr/>
        <p:txBody>
          <a:bodyPr/>
          <a:lstStyle/>
          <a:p>
            <a:pPr algn="l" rtl="0"/>
            <a:r>
              <a:rPr lang="en-GB" sz="2000" b="0" i="0" u="none" baseline="0" dirty="0"/>
              <a:t>Production annual ceiling: calculated net P50 (MWh) production</a:t>
            </a:r>
          </a:p>
          <a:p>
            <a:pPr algn="l" rtl="0"/>
            <a:r>
              <a:rPr lang="en-GB" sz="2000" b="0" i="0" u="none" baseline="0" dirty="0"/>
              <a:t>Forward banking: production shortfall in any year can be utilised in future years. </a:t>
            </a:r>
            <a:r>
              <a:rPr lang="en-GB" sz="2000" dirty="0"/>
              <a:t/>
            </a:r>
            <a:br>
              <a:rPr lang="en-GB" sz="2000" dirty="0"/>
            </a:br>
            <a:r>
              <a:rPr lang="en-GB" sz="2000" b="0" i="0" u="none" baseline="0" dirty="0"/>
              <a:t>If production exceeds granted P50, production as a whole is </a:t>
            </a:r>
            <a:r>
              <a:rPr lang="en-GB" sz="2000" b="0" i="0" u="none" baseline="0" dirty="0" smtClean="0"/>
              <a:t>eligible for a grant provided the </a:t>
            </a:r>
            <a:r>
              <a:rPr lang="en-GB" sz="2000" b="0" i="0" u="none" baseline="0" dirty="0"/>
              <a:t>forward banking pot is sufficiently resourced</a:t>
            </a:r>
            <a:endParaRPr lang="en-GB" sz="2000" dirty="0"/>
          </a:p>
          <a:p>
            <a:pPr algn="l" rtl="0"/>
            <a:r>
              <a:rPr lang="en-GB" sz="2000" b="0" i="0" u="none" baseline="0" dirty="0"/>
              <a:t>Backward banking: carry forward production surplus to future years </a:t>
            </a:r>
            <a:r>
              <a:rPr lang="en-GB" sz="2000" dirty="0"/>
              <a:t/>
            </a:r>
            <a:br>
              <a:rPr lang="en-GB" sz="2000" dirty="0"/>
            </a:br>
            <a:r>
              <a:rPr lang="en-GB" sz="2000" b="0" i="0" u="none" baseline="0" dirty="0"/>
              <a:t>If production is less than granted P50, supplement to P50 from backward reserve</a:t>
            </a:r>
          </a:p>
          <a:p>
            <a:pPr algn="l" rtl="0"/>
            <a:r>
              <a:rPr lang="en-GB" sz="2000" b="0" i="0" u="none" baseline="0" dirty="0"/>
              <a:t>No limit on production volume</a:t>
            </a:r>
            <a:endParaRPr lang="en-GB" sz="2000" dirty="0"/>
          </a:p>
        </p:txBody>
      </p:sp>
    </p:spTree>
    <p:extLst>
      <p:ext uri="{BB962C8B-B14F-4D97-AF65-F5344CB8AC3E}">
        <p14:creationId xmlns:p14="http://schemas.microsoft.com/office/powerpoint/2010/main" val="454921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183153" y="1354218"/>
            <a:ext cx="8640960" cy="864094"/>
          </a:xfrm>
        </p:spPr>
        <p:txBody>
          <a:bodyPr/>
          <a:lstStyle/>
          <a:p>
            <a:pPr algn="l" rtl="0"/>
            <a:r>
              <a:rPr lang="en-GB" b="0" i="0" u="none" baseline="0" dirty="0"/>
              <a:t>Others changes in SDE+</a:t>
            </a:r>
            <a:endParaRPr lang="en-GB" dirty="0"/>
          </a:p>
        </p:txBody>
      </p:sp>
      <p:sp>
        <p:nvSpPr>
          <p:cNvPr id="16" name="Tijdelijke aanduiding voor inhoud 15"/>
          <p:cNvSpPr>
            <a:spLocks noGrp="1"/>
          </p:cNvSpPr>
          <p:nvPr>
            <p:ph sz="quarter" idx="13"/>
          </p:nvPr>
        </p:nvSpPr>
        <p:spPr/>
        <p:txBody>
          <a:bodyPr/>
          <a:lstStyle/>
          <a:p>
            <a:pPr marL="0" indent="0" algn="l" rtl="0">
              <a:buNone/>
            </a:pPr>
            <a:r>
              <a:rPr lang="en-GB" b="0" i="0" u="none" baseline="0" dirty="0"/>
              <a:t>European Guidelines on </a:t>
            </a:r>
            <a:r>
              <a:rPr lang="en-GB" b="0" i="0" u="none" baseline="0" dirty="0" smtClean="0"/>
              <a:t>State </a:t>
            </a:r>
            <a:r>
              <a:rPr lang="en-GB" b="0" i="0" u="none" baseline="0" dirty="0"/>
              <a:t>aid for environmental protection and energy 2014-2020 (MSK)</a:t>
            </a:r>
          </a:p>
          <a:p>
            <a:pPr lvl="1" algn="l" rtl="0"/>
            <a:r>
              <a:rPr lang="en-GB" b="0" i="0" u="none" baseline="0" dirty="0"/>
              <a:t>Individual approval no longer required.</a:t>
            </a:r>
          </a:p>
          <a:p>
            <a:pPr lvl="1" algn="l" rtl="0"/>
            <a:r>
              <a:rPr lang="en-GB" dirty="0" smtClean="0"/>
              <a:t>‘</a:t>
            </a:r>
            <a:r>
              <a:rPr lang="en-GB" b="0" i="0" u="none" baseline="0" dirty="0" smtClean="0"/>
              <a:t>For </a:t>
            </a:r>
            <a:r>
              <a:rPr lang="en-GB" b="0" i="0" u="none" baseline="0" dirty="0"/>
              <a:t>decisions issued from 01-01-2016 measures </a:t>
            </a:r>
            <a:r>
              <a:rPr lang="en-GB" b="0" i="0" u="none" baseline="0" dirty="0" smtClean="0"/>
              <a:t>are put in place to </a:t>
            </a:r>
            <a:r>
              <a:rPr lang="en-GB" b="0" i="0" u="none" baseline="0" dirty="0"/>
              <a:t>ensure </a:t>
            </a:r>
            <a:r>
              <a:rPr lang="en-GB" b="0" i="0" u="none" baseline="0" dirty="0" smtClean="0"/>
              <a:t>that generators have no incentive </a:t>
            </a:r>
            <a:r>
              <a:rPr lang="en-GB" b="0" i="0" u="none" baseline="0" dirty="0"/>
              <a:t>to generate electricity </a:t>
            </a:r>
            <a:r>
              <a:rPr lang="en-GB" b="0" i="0" u="none" baseline="0" dirty="0" smtClean="0"/>
              <a:t>under negative prices’</a:t>
            </a:r>
            <a:endParaRPr lang="en-GB" b="0" i="0" u="none" baseline="0" dirty="0"/>
          </a:p>
          <a:p>
            <a:pPr marL="360000" lvl="1" indent="0" algn="l" rtl="0">
              <a:buNone/>
            </a:pPr>
            <a:endParaRPr lang="en-GB" dirty="0" smtClean="0"/>
          </a:p>
          <a:p>
            <a:pPr lvl="1" algn="l" rtl="0"/>
            <a:endParaRPr lang="en-GB" dirty="0" smtClean="0"/>
          </a:p>
          <a:p>
            <a:pPr marL="0" indent="0" algn="l" rtl="0">
              <a:buNone/>
            </a:pPr>
            <a:endParaRPr lang="en-GB" dirty="0" smtClean="0"/>
          </a:p>
          <a:p>
            <a:pPr marL="0" indent="0" algn="l" rtl="0">
              <a:buNone/>
            </a:pPr>
            <a:endParaRPr lang="en-GB" dirty="0" smtClean="0"/>
          </a:p>
          <a:p>
            <a:pPr marL="0" indent="0" algn="l" rtl="0">
              <a:buNone/>
            </a:pPr>
            <a:endParaRPr lang="en-GB" dirty="0" smtClean="0"/>
          </a:p>
          <a:p>
            <a:pPr marL="0" indent="0" algn="l" rtl="0">
              <a:buNone/>
            </a:pPr>
            <a:endParaRPr lang="en-GB" dirty="0"/>
          </a:p>
        </p:txBody>
      </p:sp>
    </p:spTree>
    <p:extLst>
      <p:ext uri="{BB962C8B-B14F-4D97-AF65-F5344CB8AC3E}">
        <p14:creationId xmlns:p14="http://schemas.microsoft.com/office/powerpoint/2010/main" val="1121252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RVOnl_Corporate_Hemelblauw">
  <a:themeElements>
    <a:clrScheme name="RVO">
      <a:dk1>
        <a:sysClr val="windowText" lastClr="000000"/>
      </a:dk1>
      <a:lt1>
        <a:sysClr val="window" lastClr="FFFFFF"/>
      </a:lt1>
      <a:dk2>
        <a:srgbClr val="007BC7"/>
      </a:dk2>
      <a:lt2>
        <a:srgbClr val="EEECE1"/>
      </a:lt2>
      <a:accent1>
        <a:srgbClr val="007BC7"/>
      </a:accent1>
      <a:accent2>
        <a:srgbClr val="8FCAE7"/>
      </a:accent2>
      <a:accent3>
        <a:srgbClr val="39870C"/>
      </a:accent3>
      <a:accent4>
        <a:srgbClr val="F9E11E"/>
      </a:accent4>
      <a:accent5>
        <a:srgbClr val="E17000"/>
      </a:accent5>
      <a:accent6>
        <a:srgbClr val="D52B1E"/>
      </a:accent6>
      <a:hlink>
        <a:srgbClr val="002060"/>
      </a:hlink>
      <a:folHlink>
        <a:srgbClr val="800080"/>
      </a:folHlink>
    </a:clrScheme>
    <a:fontScheme name="RVO">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RVO.potx" id="{3D792080-9BF0-4E84-9E30-8E439A1BF80E}" vid="{8BDE3F31-DB42-4E7C-8EC8-23B2D20DC7AA}"/>
    </a:ext>
  </a:extLst>
</a:theme>
</file>

<file path=ppt/theme/theme2.xml><?xml version="1.0" encoding="utf-8"?>
<a:theme xmlns:a="http://schemas.openxmlformats.org/drawingml/2006/main" name="RVO">
  <a:themeElements>
    <a:clrScheme name="Aangepast 2">
      <a:dk1>
        <a:sysClr val="windowText" lastClr="000000"/>
      </a:dk1>
      <a:lt1>
        <a:sysClr val="window" lastClr="FFFFFF"/>
      </a:lt1>
      <a:dk2>
        <a:srgbClr val="0F6FC6"/>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VO">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RVO.potx" id="{3D792080-9BF0-4E84-9E30-8E439A1BF80E}" vid="{8BDE3F31-DB42-4E7C-8EC8-23B2D20DC7AA}"/>
    </a:ext>
  </a:extLst>
</a:theme>
</file>

<file path=ppt/theme/theme3.xml><?xml version="1.0" encoding="utf-8"?>
<a:theme xmlns:a="http://schemas.openxmlformats.org/drawingml/2006/main" name="1_RVO">
  <a:themeElements>
    <a:clrScheme name="Aangepast 2">
      <a:dk1>
        <a:sysClr val="windowText" lastClr="000000"/>
      </a:dk1>
      <a:lt1>
        <a:sysClr val="window" lastClr="FFFFFF"/>
      </a:lt1>
      <a:dk2>
        <a:srgbClr val="0F6FC6"/>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VO">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RVO.potx" id="{3D792080-9BF0-4E84-9E30-8E439A1BF80E}" vid="{8BDE3F31-DB42-4E7C-8EC8-23B2D20DC7A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RVOnl_Corporate_Hemelblauw</Template>
  <TotalTime>3619</TotalTime>
  <Words>2326</Words>
  <Application>Microsoft Office PowerPoint</Application>
  <PresentationFormat>Diavoorstelling (4:3)</PresentationFormat>
  <Paragraphs>351</Paragraphs>
  <Slides>58</Slides>
  <Notes>3</Notes>
  <HiddenSlides>0</HiddenSlides>
  <MMClips>0</MMClips>
  <ScaleCrop>false</ScaleCrop>
  <HeadingPairs>
    <vt:vector size="4" baseType="variant">
      <vt:variant>
        <vt:lpstr>Thema</vt:lpstr>
      </vt:variant>
      <vt:variant>
        <vt:i4>3</vt:i4>
      </vt:variant>
      <vt:variant>
        <vt:lpstr>Diatitels</vt:lpstr>
      </vt:variant>
      <vt:variant>
        <vt:i4>58</vt:i4>
      </vt:variant>
    </vt:vector>
  </HeadingPairs>
  <TitlesOfParts>
    <vt:vector size="61" baseType="lpstr">
      <vt:lpstr>RVOnl_Corporate_Hemelblauw</vt:lpstr>
      <vt:lpstr>RVO</vt:lpstr>
      <vt:lpstr>1_RVO</vt:lpstr>
      <vt:lpstr>SDE+ Tender 2 Offshore Wind Energy</vt:lpstr>
      <vt:lpstr>This afternoon’s programme</vt:lpstr>
      <vt:lpstr>This afternoon’s programme does not include:</vt:lpstr>
      <vt:lpstr>Explanation of SDE+</vt:lpstr>
      <vt:lpstr>PowerPoint-presentatie</vt:lpstr>
      <vt:lpstr>Key considerations in SDE+  (repeated from last year)</vt:lpstr>
      <vt:lpstr>Key considerations in SDE+</vt:lpstr>
      <vt:lpstr>What is banking?</vt:lpstr>
      <vt:lpstr>Others changes in SDE+</vt:lpstr>
      <vt:lpstr>Negative prices</vt:lpstr>
      <vt:lpstr>Negative prices</vt:lpstr>
      <vt:lpstr>Negative prices</vt:lpstr>
      <vt:lpstr>Tender bid price, correction amount and base energy price</vt:lpstr>
      <vt:lpstr>Calculation of base energy price</vt:lpstr>
      <vt:lpstr>Questions: base energy price</vt:lpstr>
      <vt:lpstr>Correction amount</vt:lpstr>
      <vt:lpstr>Provisional correction amount</vt:lpstr>
      <vt:lpstr>Definitive correction amount (e.g. 2015)</vt:lpstr>
      <vt:lpstr>Questions: definitive correction amount</vt:lpstr>
      <vt:lpstr>Questions: definitive correction amount</vt:lpstr>
      <vt:lpstr>Value of Guarantee of Origin always € 0?</vt:lpstr>
      <vt:lpstr>Calculation of profile and imbalance factor</vt:lpstr>
      <vt:lpstr>ECN advice</vt:lpstr>
      <vt:lpstr>Advance payments procedure for SDE+</vt:lpstr>
      <vt:lpstr>Advance payments procedure - 2</vt:lpstr>
      <vt:lpstr>Questions: advance payments</vt:lpstr>
      <vt:lpstr> </vt:lpstr>
      <vt:lpstr>PowerPoint-presentatie</vt:lpstr>
      <vt:lpstr>Ministerial Order for Offshore Wind Energy 2016</vt:lpstr>
      <vt:lpstr>Ministerial Order for Offshore Wind Energy 2016</vt:lpstr>
      <vt:lpstr>Ministerial Order for Offshore Wind Energy 2016</vt:lpstr>
      <vt:lpstr>Ministerial Order for Offshore Wind Energy 2016</vt:lpstr>
      <vt:lpstr>Ministerial Order for Offshore Wind Energy 2016</vt:lpstr>
      <vt:lpstr>Ministerial Order for Offshore Wind Energy 2016</vt:lpstr>
      <vt:lpstr>Ministerial Order for Offshore Wind Energy 2016</vt:lpstr>
      <vt:lpstr>Bank guarantee in connection with SDE+</vt:lpstr>
      <vt:lpstr>Questions: bank guarantee</vt:lpstr>
      <vt:lpstr>Bank guarantee also in Wind Farm Site Decision</vt:lpstr>
      <vt:lpstr>Ministerial Order for Offshore Wind Energy 2016</vt:lpstr>
      <vt:lpstr>Ministerial Order for Offshore Wind Energy 2016</vt:lpstr>
      <vt:lpstr>Ministerial Order for Offshore Wind Energy 2016</vt:lpstr>
      <vt:lpstr>Ministerial Order for Offshore Wind Energy 2016</vt:lpstr>
      <vt:lpstr>Ministerial Order for Offshore Wind Energy 2016</vt:lpstr>
      <vt:lpstr>Ministerial Order for Offshore Wind Energy 2016</vt:lpstr>
      <vt:lpstr>What do you need to submit an application?</vt:lpstr>
      <vt:lpstr>Appendix 1: Project plan</vt:lpstr>
      <vt:lpstr>Appendix 2: Wind report - 1</vt:lpstr>
      <vt:lpstr>Appendix 2: Wind report - 2</vt:lpstr>
      <vt:lpstr>Appendix 2:  Wind report additional regulation  </vt:lpstr>
      <vt:lpstr>Existing Belgian Wind Farms</vt:lpstr>
      <vt:lpstr>Questions: wind report</vt:lpstr>
      <vt:lpstr>Appendix 3: Operational calculation - 1</vt:lpstr>
      <vt:lpstr>Appendix 4: Financial Statement</vt:lpstr>
      <vt:lpstr>Appendix 5: Financing plan</vt:lpstr>
      <vt:lpstr>Other appendices</vt:lpstr>
      <vt:lpstr>Deadline for questions</vt:lpstr>
      <vt:lpstr>Further information</vt:lpstr>
      <vt:lpstr>Project and Site Description</vt:lpstr>
    </vt:vector>
  </TitlesOfParts>
  <Company>Ministerie van EZ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Boerhave, ir. G.H. (Geert Harm)</dc:creator>
  <cp:lastModifiedBy>Marlet, A. (Angela)</cp:lastModifiedBy>
  <cp:revision>136</cp:revision>
  <cp:lastPrinted>2015-08-31T16:27:33Z</cp:lastPrinted>
  <dcterms:created xsi:type="dcterms:W3CDTF">2015-08-26T09:49:39Z</dcterms:created>
  <dcterms:modified xsi:type="dcterms:W3CDTF">2016-07-26T09:30:04Z</dcterms:modified>
</cp:coreProperties>
</file>