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 id="2147483851" r:id="rId2"/>
    <p:sldMasterId id="2147483865" r:id="rId3"/>
  </p:sldMasterIdLst>
  <p:notesMasterIdLst>
    <p:notesMasterId r:id="rId62"/>
  </p:notesMasterIdLst>
  <p:sldIdLst>
    <p:sldId id="256" r:id="rId4"/>
    <p:sldId id="331" r:id="rId5"/>
    <p:sldId id="262" r:id="rId6"/>
    <p:sldId id="258" r:id="rId7"/>
    <p:sldId id="259" r:id="rId8"/>
    <p:sldId id="260" r:id="rId9"/>
    <p:sldId id="264" r:id="rId10"/>
    <p:sldId id="270" r:id="rId11"/>
    <p:sldId id="265" r:id="rId12"/>
    <p:sldId id="261" r:id="rId13"/>
    <p:sldId id="267" r:id="rId14"/>
    <p:sldId id="322" r:id="rId15"/>
    <p:sldId id="271" r:id="rId16"/>
    <p:sldId id="269" r:id="rId17"/>
    <p:sldId id="273" r:id="rId18"/>
    <p:sldId id="275" r:id="rId19"/>
    <p:sldId id="274" r:id="rId20"/>
    <p:sldId id="276" r:id="rId21"/>
    <p:sldId id="286" r:id="rId22"/>
    <p:sldId id="294" r:id="rId23"/>
    <p:sldId id="323" r:id="rId24"/>
    <p:sldId id="277" r:id="rId25"/>
    <p:sldId id="280" r:id="rId26"/>
    <p:sldId id="281" r:id="rId27"/>
    <p:sldId id="282" r:id="rId28"/>
    <p:sldId id="284" r:id="rId29"/>
    <p:sldId id="288" r:id="rId30"/>
    <p:sldId id="318" r:id="rId31"/>
    <p:sldId id="289" r:id="rId32"/>
    <p:sldId id="292" r:id="rId33"/>
    <p:sldId id="324" r:id="rId34"/>
    <p:sldId id="325" r:id="rId35"/>
    <p:sldId id="304" r:id="rId36"/>
    <p:sldId id="295" r:id="rId37"/>
    <p:sldId id="326" r:id="rId38"/>
    <p:sldId id="297" r:id="rId39"/>
    <p:sldId id="298" r:id="rId40"/>
    <p:sldId id="299" r:id="rId41"/>
    <p:sldId id="300" r:id="rId42"/>
    <p:sldId id="327" r:id="rId43"/>
    <p:sldId id="301" r:id="rId44"/>
    <p:sldId id="302" r:id="rId45"/>
    <p:sldId id="328" r:id="rId46"/>
    <p:sldId id="303" r:id="rId47"/>
    <p:sldId id="305" r:id="rId48"/>
    <p:sldId id="315" r:id="rId49"/>
    <p:sldId id="307" r:id="rId50"/>
    <p:sldId id="308" r:id="rId51"/>
    <p:sldId id="310" r:id="rId52"/>
    <p:sldId id="311" r:id="rId53"/>
    <p:sldId id="309" r:id="rId54"/>
    <p:sldId id="312" r:id="rId55"/>
    <p:sldId id="316" r:id="rId56"/>
    <p:sldId id="314" r:id="rId57"/>
    <p:sldId id="329" r:id="rId58"/>
    <p:sldId id="330" r:id="rId59"/>
    <p:sldId id="319" r:id="rId60"/>
    <p:sldId id="321" r:id="rId61"/>
  </p:sldIdLst>
  <p:sldSz cx="9144000" cy="6858000" type="screen4x3"/>
  <p:notesSz cx="6797675" cy="9872663"/>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erhagen, M. (Maartje)" initials="MP" lastIdx="6" clrIdx="0"/>
  <p:cmAuthor id="1" name="Weda, mr. J. (Jan)" initials="J."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931" autoAdjust="0"/>
  </p:normalViewPr>
  <p:slideViewPr>
    <p:cSldViewPr snapToGrid="0" showGuides="1">
      <p:cViewPr>
        <p:scale>
          <a:sx n="70" d="100"/>
          <a:sy n="70" d="100"/>
        </p:scale>
        <p:origin x="-11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commentAuthors" Target="commen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7-14T10:55:50.863" idx="1">
    <p:pos x="-8" y="27"/>
    <p:text>vierde gedachtestreepje: moet 'volledig' hier niet weg? Nu wordt gesuggereerd dat startdatum kan worden aangepast, al is een deel van het park al ingebruik genomen. Ik vraag me af of dat de bedoeling is.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CC984B10-8634-462C-91F3-69F24DFB076E}" type="datetimeFigureOut">
              <a:rPr lang="nl-NL" smtClean="0"/>
              <a:t>26-7-2016</a:t>
            </a:fld>
            <a:endParaRPr lang="nl-NL"/>
          </a:p>
        </p:txBody>
      </p:sp>
      <p:sp>
        <p:nvSpPr>
          <p:cNvPr id="4" name="Tijdelijke aanduiding voor dia-afbeelding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22090238-D9B6-4518-95CB-6242AF9A172E}" type="slidenum">
              <a:rPr lang="nl-NL" smtClean="0"/>
              <a:t>‹nr.›</a:t>
            </a:fld>
            <a:endParaRPr lang="nl-NL"/>
          </a:p>
        </p:txBody>
      </p:sp>
    </p:spTree>
    <p:extLst>
      <p:ext uri="{BB962C8B-B14F-4D97-AF65-F5344CB8AC3E}">
        <p14:creationId xmlns:p14="http://schemas.microsoft.com/office/powerpoint/2010/main" val="1224450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2090238-D9B6-4518-95CB-6242AF9A172E}" type="slidenum">
              <a:rPr lang="nl-NL" smtClean="0"/>
              <a:t>1</a:t>
            </a:fld>
            <a:endParaRPr lang="nl-NL"/>
          </a:p>
        </p:txBody>
      </p:sp>
    </p:spTree>
    <p:extLst>
      <p:ext uri="{BB962C8B-B14F-4D97-AF65-F5344CB8AC3E}">
        <p14:creationId xmlns:p14="http://schemas.microsoft.com/office/powerpoint/2010/main" val="23579483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_NL">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330FFF43-A68E-4441-863F-1E5FDC9C9E7E}" type="datetimeFigureOut">
              <a:rPr lang="nl-NL" smtClean="0"/>
              <a:pPr/>
              <a:t>26-7-2016</a:t>
            </a:fld>
            <a:endParaRPr lang="nl-NL" dirty="0"/>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9879"/>
          <a:stretch/>
        </p:blipFill>
        <p:spPr bwMode="auto">
          <a:xfrm>
            <a:off x="-1786" y="9899"/>
            <a:ext cx="9145784" cy="1512168"/>
          </a:xfrm>
          <a:prstGeom prst="rect">
            <a:avLst/>
          </a:prstGeom>
          <a:noFill/>
          <a:ln w="9525">
            <a:noFill/>
            <a:miter lim="800000"/>
            <a:headEnd/>
            <a:tailEnd/>
          </a:ln>
        </p:spPr>
      </p:pic>
      <p:pic>
        <p:nvPicPr>
          <p:cNvPr id="8" name="Afbeelding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16016" y="6381328"/>
            <a:ext cx="2284095" cy="404813"/>
          </a:xfrm>
          <a:prstGeom prst="rect">
            <a:avLst/>
          </a:prstGeom>
        </p:spPr>
      </p:pic>
    </p:spTree>
    <p:extLst>
      <p:ext uri="{BB962C8B-B14F-4D97-AF65-F5344CB8AC3E}">
        <p14:creationId xmlns:p14="http://schemas.microsoft.com/office/powerpoint/2010/main" val="10357136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abel">
    <p:spTree>
      <p:nvGrpSpPr>
        <p:cNvPr id="1" name=""/>
        <p:cNvGrpSpPr/>
        <p:nvPr/>
      </p:nvGrpSpPr>
      <p:grpSpPr>
        <a:xfrm>
          <a:off x="0" y="0"/>
          <a:ext cx="0" cy="0"/>
          <a:chOff x="0" y="0"/>
          <a:chExt cx="0" cy="0"/>
        </a:xfrm>
      </p:grpSpPr>
      <p:sp>
        <p:nvSpPr>
          <p:cNvPr id="4" name="Tijdelijke aanduiding voor tabel 3"/>
          <p:cNvSpPr>
            <a:spLocks noGrp="1"/>
          </p:cNvSpPr>
          <p:nvPr>
            <p:ph type="tbl"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tabel wilt toevoegen</a:t>
            </a:r>
            <a:endParaRPr lang="nl-NL"/>
          </a:p>
        </p:txBody>
      </p:sp>
    </p:spTree>
    <p:extLst>
      <p:ext uri="{BB962C8B-B14F-4D97-AF65-F5344CB8AC3E}">
        <p14:creationId xmlns:p14="http://schemas.microsoft.com/office/powerpoint/2010/main" val="7044216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nhoud met bijschrift">
    <p:spTree>
      <p:nvGrpSpPr>
        <p:cNvPr id="1" name=""/>
        <p:cNvGrpSpPr/>
        <p:nvPr/>
      </p:nvGrpSpPr>
      <p:grpSpPr>
        <a:xfrm>
          <a:off x="0" y="0"/>
          <a:ext cx="0" cy="0"/>
          <a:chOff x="0" y="0"/>
          <a:chExt cx="0" cy="0"/>
        </a:xfrm>
      </p:grpSpPr>
      <p:sp>
        <p:nvSpPr>
          <p:cNvPr id="8" name="shpTekst"/>
          <p:cNvSpPr>
            <a:spLocks noGrp="1" noChangeArrowheads="1"/>
          </p:cNvSpPr>
          <p:nvPr>
            <p:ph idx="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nl-NL" sz="2400" dirty="0" smtClean="0"/>
            </a:lvl1pPr>
            <a:lvl2pPr>
              <a:defRPr lang="nl-NL" sz="2000" dirty="0" smtClean="0"/>
            </a:lvl2pPr>
            <a:lvl3pPr>
              <a:defRPr lang="nl-NL" sz="1800" dirty="0" smtClean="0"/>
            </a:lvl3pPr>
          </a:lstStyle>
          <a:p>
            <a:pPr marL="360000" lvl="0" indent="-360000">
              <a:lnSpc>
                <a:spcPct val="90000"/>
              </a:lnSpc>
              <a:spcBef>
                <a:spcPts val="1000"/>
              </a:spcBef>
              <a:buFont typeface="Arial" panose="020B0604020202020204" pitchFamily="34" charset="0"/>
              <a:buChar char="•"/>
            </a:pPr>
            <a:r>
              <a:rPr lang="nl-NL" smtClean="0"/>
              <a:t>Klik om de modelstijlen te bewerken</a:t>
            </a:r>
          </a:p>
          <a:p>
            <a:pPr marL="360000" lvl="1" indent="-360000">
              <a:lnSpc>
                <a:spcPct val="90000"/>
              </a:lnSpc>
              <a:spcBef>
                <a:spcPts val="1000"/>
              </a:spcBef>
              <a:buFont typeface="Arial" panose="020B0604020202020204" pitchFamily="34" charset="0"/>
              <a:buChar char="•"/>
            </a:pPr>
            <a:r>
              <a:rPr lang="nl-NL" smtClean="0"/>
              <a:t>Tweede niveau</a:t>
            </a:r>
          </a:p>
          <a:p>
            <a:pPr marL="360000" lvl="2" indent="-360000">
              <a:lnSpc>
                <a:spcPct val="90000"/>
              </a:lnSpc>
              <a:spcBef>
                <a:spcPts val="1000"/>
              </a:spcBef>
              <a:buFont typeface="Arial" panose="020B0604020202020204" pitchFamily="34" charset="0"/>
              <a:buChar char="•"/>
            </a:pPr>
            <a:r>
              <a:rPr lang="nl-NL" smtClean="0"/>
              <a:t>Derde niveau</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5" name="Tijdelijke aanduiding voor inhoud 14"/>
          <p:cNvSpPr>
            <a:spLocks noGrp="1"/>
          </p:cNvSpPr>
          <p:nvPr>
            <p:ph sz="quarter" idx="10"/>
          </p:nvPr>
        </p:nvSpPr>
        <p:spPr>
          <a:xfrm>
            <a:off x="4572000" y="1052736"/>
            <a:ext cx="4572000" cy="528952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4780226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shpTekst"/>
          <p:cNvSpPr>
            <a:spLocks noGrp="1" noChangeArrowheads="1"/>
          </p:cNvSpPr>
          <p:nvPr>
            <p:ph idx="1" hasCustomPrompt="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2400"/>
            </a:lvl1pPr>
            <a:lvl2pPr>
              <a:defRPr sz="2000"/>
            </a:lvl2pPr>
            <a:lvl3pPr>
              <a:defRPr sz="1800"/>
            </a:lvl3pPr>
          </a:lstStyle>
          <a:p>
            <a:pPr lvl="0"/>
            <a:r>
              <a:rPr lang="nl-NL" dirty="0" smtClean="0"/>
              <a:t>Klik om de opmaakprofielen van de </a:t>
            </a:r>
            <a:r>
              <a:rPr lang="nl-NL" dirty="0" err="1" smtClean="0"/>
              <a:t>modeltekst</a:t>
            </a:r>
            <a:r>
              <a:rPr lang="nl-NL" dirty="0" smtClean="0"/>
              <a:t> te bewerken</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5" name="Tijdelijke aanduiding voor afbeelding 14"/>
          <p:cNvSpPr>
            <a:spLocks noGrp="1"/>
          </p:cNvSpPr>
          <p:nvPr>
            <p:ph type="pic" sz="quarter" idx="10"/>
          </p:nvPr>
        </p:nvSpPr>
        <p:spPr>
          <a:xfrm>
            <a:off x="4572000" y="1052736"/>
            <a:ext cx="4571999" cy="5289525"/>
          </a:xfrm>
          <a:prstGeom prst="rect">
            <a:avLst/>
          </a:prstGeom>
        </p:spPr>
        <p:txBody>
          <a:bodyPr/>
          <a:lstStyle>
            <a:lvl1pPr marL="0" indent="0">
              <a:buFontTx/>
              <a:buNone/>
              <a:defRPr/>
            </a:lvl1pPr>
          </a:lstStyle>
          <a:p>
            <a:r>
              <a:rPr lang="nl-NL" smtClean="0"/>
              <a:t>Klik op het pictogram als u een afbeelding wilt toevoegen</a:t>
            </a:r>
            <a:endParaRPr lang="nl-NL"/>
          </a:p>
        </p:txBody>
      </p:sp>
    </p:spTree>
    <p:extLst>
      <p:ext uri="{BB962C8B-B14F-4D97-AF65-F5344CB8AC3E}">
        <p14:creationId xmlns:p14="http://schemas.microsoft.com/office/powerpoint/2010/main" val="34681589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eldia_NL">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716A2B71-AE8C-4801-A147-CCC2BE27F81A}" type="datetime1">
              <a:rPr lang="nl-NL" smtClean="0">
                <a:solidFill>
                  <a:prstClr val="white"/>
                </a:solidFill>
              </a:rPr>
              <a:pPr/>
              <a:t>26-7-2016</a:t>
            </a:fld>
            <a:endParaRPr lang="nl-NL" dirty="0">
              <a:solidFill>
                <a:prstClr val="white"/>
              </a:solidFill>
            </a:endParaRPr>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9879"/>
          <a:stretch/>
        </p:blipFill>
        <p:spPr bwMode="auto">
          <a:xfrm>
            <a:off x="-1786" y="9899"/>
            <a:ext cx="9145784" cy="1512168"/>
          </a:xfrm>
          <a:prstGeom prst="rect">
            <a:avLst/>
          </a:prstGeom>
          <a:noFill/>
          <a:ln w="9525">
            <a:noFill/>
            <a:miter lim="800000"/>
            <a:headEnd/>
            <a:tailEnd/>
          </a:ln>
        </p:spPr>
      </p:pic>
    </p:spTree>
    <p:extLst>
      <p:ext uri="{BB962C8B-B14F-4D97-AF65-F5344CB8AC3E}">
        <p14:creationId xmlns:p14="http://schemas.microsoft.com/office/powerpoint/2010/main" val="2996249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eldia_UK">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noProof="0" smtClean="0"/>
              <a:t>Klik om de stijl te bewerken</a:t>
            </a:r>
            <a:endParaRPr lang="en-GB" noProof="0"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smtClean="0"/>
              <a:t>Klik om de ondertitelstijl van het model te bewerken</a:t>
            </a:r>
            <a:endParaRPr lang="en-GB" noProof="0" dirty="0"/>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14154D86-3576-4F88-AE0E-96DEC2C9F62E}" type="datetime1">
              <a:rPr lang="nl-NL" smtClean="0">
                <a:solidFill>
                  <a:prstClr val="white"/>
                </a:solidFill>
              </a:rPr>
              <a:pPr/>
              <a:t>26-7-2016</a:t>
            </a:fld>
            <a:endParaRPr lang="en-GB" dirty="0">
              <a:solidFill>
                <a:prstClr val="white"/>
              </a:solidFill>
            </a:endParaRPr>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8824"/>
          <a:stretch/>
        </p:blipFill>
        <p:spPr bwMode="auto">
          <a:xfrm>
            <a:off x="-1" y="0"/>
            <a:ext cx="9144000" cy="1534641"/>
          </a:xfrm>
          <a:prstGeom prst="rect">
            <a:avLst/>
          </a:prstGeom>
          <a:noFill/>
          <a:ln w="9525">
            <a:noFill/>
            <a:miter lim="800000"/>
            <a:headEnd/>
            <a:tailEnd/>
          </a:ln>
        </p:spPr>
      </p:pic>
    </p:spTree>
    <p:extLst>
      <p:ext uri="{BB962C8B-B14F-4D97-AF65-F5344CB8AC3E}">
        <p14:creationId xmlns:p14="http://schemas.microsoft.com/office/powerpoint/2010/main" val="326624694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0" orient="horz" pos="640" userDrawn="1">
          <p15:clr>
            <a:srgbClr val="FBAE40"/>
          </p15:clr>
        </p15:guide>
        <p15:guide id="1" pos="288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A3BD690D-6251-4BD4-9B1C-E7CA4F442B74}" type="datetime1">
              <a:rPr lang="nl-NL" smtClean="0">
                <a:solidFill>
                  <a:prstClr val="white"/>
                </a:solidFill>
              </a:rPr>
              <a:pPr/>
              <a:t>26-7-2016</a:t>
            </a:fld>
            <a:endParaRPr lang="nl-NL" dirty="0">
              <a:solidFill>
                <a:prstClr val="white"/>
              </a:solidFill>
            </a:endParaRPr>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inhoud 6"/>
          <p:cNvSpPr>
            <a:spLocks noGrp="1"/>
          </p:cNvSpPr>
          <p:nvPr>
            <p:ph sz="quarter" idx="13"/>
          </p:nvPr>
        </p:nvSpPr>
        <p:spPr>
          <a:xfrm>
            <a:off x="246063" y="2145175"/>
            <a:ext cx="8640000" cy="4032250"/>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339075697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0" orient="horz" pos="2160" userDrawn="1">
          <p15:clr>
            <a:srgbClr val="FBAE40"/>
          </p15:clr>
        </p15:guide>
        <p15:guide id="1"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Tree>
    <p:extLst>
      <p:ext uri="{BB962C8B-B14F-4D97-AF65-F5344CB8AC3E}">
        <p14:creationId xmlns:p14="http://schemas.microsoft.com/office/powerpoint/2010/main" val="346606501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9"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8297C235-06FB-4C12-A00F-5ABD9A3091AF}"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4" name="Tijdelijke aanduiding voor inhoud 6"/>
          <p:cNvSpPr>
            <a:spLocks noGrp="1"/>
          </p:cNvSpPr>
          <p:nvPr>
            <p:ph sz="quarter" idx="13"/>
          </p:nvPr>
        </p:nvSpPr>
        <p:spPr>
          <a:xfrm>
            <a:off x="246063" y="2145175"/>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5" name="Tijdelijke aanduiding voor inhoud 6"/>
          <p:cNvSpPr>
            <a:spLocks noGrp="1"/>
          </p:cNvSpPr>
          <p:nvPr>
            <p:ph sz="quarter" idx="14"/>
          </p:nvPr>
        </p:nvSpPr>
        <p:spPr>
          <a:xfrm>
            <a:off x="4662480" y="2132854"/>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42689641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246323" y="2132853"/>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F1CC7D6D-D4F4-46E7-B8B6-298B4281D2CF}" type="datetime1">
              <a:rPr lang="nl-NL" smtClean="0">
                <a:solidFill>
                  <a:prstClr val="white"/>
                </a:solidFill>
              </a:rPr>
              <a:pPr/>
              <a:t>26-7-2016</a:t>
            </a:fld>
            <a:endParaRPr lang="nl-NL" dirty="0">
              <a:solidFill>
                <a:prstClr val="white"/>
              </a:solidFill>
            </a:endParaRPr>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6" name="Tijdelijke aanduiding voor tekst 2"/>
          <p:cNvSpPr>
            <a:spLocks noGrp="1"/>
          </p:cNvSpPr>
          <p:nvPr>
            <p:ph type="body" idx="12"/>
          </p:nvPr>
        </p:nvSpPr>
        <p:spPr>
          <a:xfrm>
            <a:off x="4657283" y="2156859"/>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7" name="Tijdelijke aanduiding voor inhoud 6"/>
          <p:cNvSpPr>
            <a:spLocks noGrp="1"/>
          </p:cNvSpPr>
          <p:nvPr>
            <p:ph sz="quarter" idx="13"/>
          </p:nvPr>
        </p:nvSpPr>
        <p:spPr>
          <a:xfrm>
            <a:off x="246063" y="292530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8" name="Tijdelijke aanduiding voor inhoud 6"/>
          <p:cNvSpPr>
            <a:spLocks noGrp="1"/>
          </p:cNvSpPr>
          <p:nvPr>
            <p:ph sz="quarter" idx="14"/>
          </p:nvPr>
        </p:nvSpPr>
        <p:spPr>
          <a:xfrm>
            <a:off x="4662480" y="292494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120041218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7"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75402A15-97E6-46F5-B0D6-4448741247DC}" type="datetime1">
              <a:rPr lang="nl-NL" smtClean="0">
                <a:solidFill>
                  <a:prstClr val="white"/>
                </a:solidFill>
              </a:rPr>
              <a:pPr/>
              <a:t>26-7-2016</a:t>
            </a:fld>
            <a:endParaRPr lang="nl-NL" dirty="0">
              <a:solidFill>
                <a:prstClr val="white"/>
              </a:solidFill>
            </a:endParaRPr>
          </a:p>
        </p:txBody>
      </p:sp>
      <p:sp>
        <p:nvSpPr>
          <p:cNvPr id="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Tree>
    <p:extLst>
      <p:ext uri="{BB962C8B-B14F-4D97-AF65-F5344CB8AC3E}">
        <p14:creationId xmlns:p14="http://schemas.microsoft.com/office/powerpoint/2010/main" val="12705406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dia_UK">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noProof="0" smtClean="0"/>
              <a:t>Klik om de stijl te bewerken</a:t>
            </a:r>
            <a:endParaRPr lang="en-GB" noProof="0"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smtClean="0"/>
              <a:t>Klik om de ondertitelstijl van het model te bewerken</a:t>
            </a:r>
            <a:endParaRPr lang="en-GB" noProof="0" dirty="0"/>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330FFF43-A68E-4441-863F-1E5FDC9C9E7E}" type="datetimeFigureOut">
              <a:rPr lang="en-GB" noProof="0" smtClean="0"/>
              <a:pPr/>
              <a:t>26/07/2016</a:t>
            </a:fld>
            <a:endParaRPr lang="en-GB" noProof="0" dirty="0"/>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8824"/>
          <a:stretch/>
        </p:blipFill>
        <p:spPr bwMode="auto">
          <a:xfrm>
            <a:off x="-1" y="0"/>
            <a:ext cx="9144000" cy="1534641"/>
          </a:xfrm>
          <a:prstGeom prst="rect">
            <a:avLst/>
          </a:prstGeom>
          <a:noFill/>
          <a:ln w="9525">
            <a:noFill/>
            <a:miter lim="800000"/>
            <a:headEnd/>
            <a:tailEnd/>
          </a:ln>
        </p:spPr>
      </p:pic>
      <p:pic>
        <p:nvPicPr>
          <p:cNvPr id="8" name="Afbeelding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44008" y="6381328"/>
            <a:ext cx="2284095" cy="404813"/>
          </a:xfrm>
          <a:prstGeom prst="rect">
            <a:avLst/>
          </a:prstGeom>
        </p:spPr>
      </p:pic>
    </p:spTree>
    <p:extLst>
      <p:ext uri="{BB962C8B-B14F-4D97-AF65-F5344CB8AC3E}">
        <p14:creationId xmlns:p14="http://schemas.microsoft.com/office/powerpoint/2010/main" val="253671718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0" orient="horz" pos="640" userDrawn="1">
          <p15:clr>
            <a:srgbClr val="FBAE40"/>
          </p15:clr>
        </p15:guide>
        <p15:guide id="1"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afbeelding wilt toevoegen</a:t>
            </a:r>
            <a:endParaRPr lang="nl-NL"/>
          </a:p>
        </p:txBody>
      </p:sp>
    </p:spTree>
    <p:extLst>
      <p:ext uri="{BB962C8B-B14F-4D97-AF65-F5344CB8AC3E}">
        <p14:creationId xmlns:p14="http://schemas.microsoft.com/office/powerpoint/2010/main" val="361697918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Grafiek">
    <p:spTree>
      <p:nvGrpSpPr>
        <p:cNvPr id="1" name=""/>
        <p:cNvGrpSpPr/>
        <p:nvPr/>
      </p:nvGrpSpPr>
      <p:grpSpPr>
        <a:xfrm>
          <a:off x="0" y="0"/>
          <a:ext cx="0" cy="0"/>
          <a:chOff x="0" y="0"/>
          <a:chExt cx="0" cy="0"/>
        </a:xfrm>
      </p:grpSpPr>
      <p:sp>
        <p:nvSpPr>
          <p:cNvPr id="3" name="Tijdelijke aanduiding voor grafiek 2"/>
          <p:cNvSpPr>
            <a:spLocks noGrp="1"/>
          </p:cNvSpPr>
          <p:nvPr>
            <p:ph type="chart"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grafiek wilt toevoegen</a:t>
            </a:r>
            <a:endParaRPr lang="nl-NL"/>
          </a:p>
        </p:txBody>
      </p:sp>
    </p:spTree>
    <p:extLst>
      <p:ext uri="{BB962C8B-B14F-4D97-AF65-F5344CB8AC3E}">
        <p14:creationId xmlns:p14="http://schemas.microsoft.com/office/powerpoint/2010/main" val="150541650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abel">
    <p:spTree>
      <p:nvGrpSpPr>
        <p:cNvPr id="1" name=""/>
        <p:cNvGrpSpPr/>
        <p:nvPr/>
      </p:nvGrpSpPr>
      <p:grpSpPr>
        <a:xfrm>
          <a:off x="0" y="0"/>
          <a:ext cx="0" cy="0"/>
          <a:chOff x="0" y="0"/>
          <a:chExt cx="0" cy="0"/>
        </a:xfrm>
      </p:grpSpPr>
      <p:sp>
        <p:nvSpPr>
          <p:cNvPr id="4" name="Tijdelijke aanduiding voor tabel 3"/>
          <p:cNvSpPr>
            <a:spLocks noGrp="1"/>
          </p:cNvSpPr>
          <p:nvPr>
            <p:ph type="tbl"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tabel wilt toevoegen</a:t>
            </a:r>
            <a:endParaRPr lang="nl-NL"/>
          </a:p>
        </p:txBody>
      </p:sp>
    </p:spTree>
    <p:extLst>
      <p:ext uri="{BB962C8B-B14F-4D97-AF65-F5344CB8AC3E}">
        <p14:creationId xmlns:p14="http://schemas.microsoft.com/office/powerpoint/2010/main" val="350749632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nhoud met bijschrift">
    <p:spTree>
      <p:nvGrpSpPr>
        <p:cNvPr id="1" name=""/>
        <p:cNvGrpSpPr/>
        <p:nvPr/>
      </p:nvGrpSpPr>
      <p:grpSpPr>
        <a:xfrm>
          <a:off x="0" y="0"/>
          <a:ext cx="0" cy="0"/>
          <a:chOff x="0" y="0"/>
          <a:chExt cx="0" cy="0"/>
        </a:xfrm>
      </p:grpSpPr>
      <p:sp>
        <p:nvSpPr>
          <p:cNvPr id="8" name="shpTekst"/>
          <p:cNvSpPr>
            <a:spLocks noGrp="1" noChangeArrowheads="1"/>
          </p:cNvSpPr>
          <p:nvPr>
            <p:ph idx="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nl-NL" sz="2400" dirty="0" smtClean="0"/>
            </a:lvl1pPr>
            <a:lvl2pPr>
              <a:defRPr lang="nl-NL" sz="2000" dirty="0" smtClean="0"/>
            </a:lvl2pPr>
            <a:lvl3pPr>
              <a:defRPr lang="nl-NL" sz="1800" dirty="0" smtClean="0"/>
            </a:lvl3pPr>
          </a:lstStyle>
          <a:p>
            <a:pPr marL="360000" lvl="0" indent="-360000">
              <a:lnSpc>
                <a:spcPct val="90000"/>
              </a:lnSpc>
              <a:spcBef>
                <a:spcPts val="1000"/>
              </a:spcBef>
              <a:buFont typeface="Arial" panose="020B0604020202020204" pitchFamily="34" charset="0"/>
              <a:buChar char="•"/>
            </a:pPr>
            <a:r>
              <a:rPr lang="nl-NL" smtClean="0"/>
              <a:t>Klik om de modelstijlen te bewerken</a:t>
            </a:r>
          </a:p>
          <a:p>
            <a:pPr marL="360000" lvl="1" indent="-360000">
              <a:lnSpc>
                <a:spcPct val="90000"/>
              </a:lnSpc>
              <a:spcBef>
                <a:spcPts val="1000"/>
              </a:spcBef>
              <a:buFont typeface="Arial" panose="020B0604020202020204" pitchFamily="34" charset="0"/>
              <a:buChar char="•"/>
            </a:pPr>
            <a:r>
              <a:rPr lang="nl-NL" smtClean="0"/>
              <a:t>Tweede niveau</a:t>
            </a:r>
          </a:p>
          <a:p>
            <a:pPr marL="360000" lvl="2" indent="-360000">
              <a:lnSpc>
                <a:spcPct val="90000"/>
              </a:lnSpc>
              <a:spcBef>
                <a:spcPts val="1000"/>
              </a:spcBef>
              <a:buFont typeface="Arial" panose="020B0604020202020204" pitchFamily="34" charset="0"/>
              <a:buChar char="•"/>
            </a:pPr>
            <a:r>
              <a:rPr lang="nl-NL" smtClean="0"/>
              <a:t>Derde niveau</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4B9A60EF-0F5D-48A9-8089-02F93119A075}"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inhoud 14"/>
          <p:cNvSpPr>
            <a:spLocks noGrp="1"/>
          </p:cNvSpPr>
          <p:nvPr>
            <p:ph sz="quarter" idx="10"/>
          </p:nvPr>
        </p:nvSpPr>
        <p:spPr>
          <a:xfrm>
            <a:off x="4572000" y="1052736"/>
            <a:ext cx="4572000" cy="528952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46370301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shpTekst"/>
          <p:cNvSpPr>
            <a:spLocks noGrp="1" noChangeArrowheads="1"/>
          </p:cNvSpPr>
          <p:nvPr>
            <p:ph idx="1" hasCustomPrompt="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2400"/>
            </a:lvl1pPr>
            <a:lvl2pPr>
              <a:defRPr sz="2000"/>
            </a:lvl2pPr>
            <a:lvl3pPr>
              <a:defRPr sz="1800"/>
            </a:lvl3pPr>
          </a:lstStyle>
          <a:p>
            <a:pPr lvl="0"/>
            <a:r>
              <a:rPr lang="nl-NL" dirty="0" smtClean="0"/>
              <a:t>Klik om de opmaakprofielen van de </a:t>
            </a:r>
            <a:r>
              <a:rPr lang="nl-NL" dirty="0" err="1" smtClean="0"/>
              <a:t>modeltekst</a:t>
            </a:r>
            <a:r>
              <a:rPr lang="nl-NL" dirty="0" smtClean="0"/>
              <a:t> te bewerken</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06C676BE-EBC1-4716-988B-7E67D9C2E192}"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afbeelding 14"/>
          <p:cNvSpPr>
            <a:spLocks noGrp="1"/>
          </p:cNvSpPr>
          <p:nvPr>
            <p:ph type="pic" sz="quarter" idx="10"/>
          </p:nvPr>
        </p:nvSpPr>
        <p:spPr>
          <a:xfrm>
            <a:off x="4572000" y="1052736"/>
            <a:ext cx="4571999" cy="5289525"/>
          </a:xfrm>
          <a:prstGeom prst="rect">
            <a:avLst/>
          </a:prstGeom>
        </p:spPr>
        <p:txBody>
          <a:bodyPr/>
          <a:lstStyle>
            <a:lvl1pPr marL="0" indent="0">
              <a:buFontTx/>
              <a:buNone/>
              <a:defRPr/>
            </a:lvl1pPr>
          </a:lstStyle>
          <a:p>
            <a:r>
              <a:rPr lang="nl-NL" smtClean="0"/>
              <a:t>Klik op het pictogram als u een afbeelding wilt toevoegen</a:t>
            </a:r>
            <a:endParaRPr lang="nl-NL"/>
          </a:p>
        </p:txBody>
      </p:sp>
    </p:spTree>
    <p:extLst>
      <p:ext uri="{BB962C8B-B14F-4D97-AF65-F5344CB8AC3E}">
        <p14:creationId xmlns:p14="http://schemas.microsoft.com/office/powerpoint/2010/main" val="119147650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4E9625"/>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nl-NL" dirty="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rgbClr val="4E9625"/>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nl-NL" dirty="0">
              <a:solidFill>
                <a:srgbClr val="FFFFFF"/>
              </a:solidFill>
            </a:endParaRPr>
          </a:p>
        </p:txBody>
      </p:sp>
      <p:pic>
        <p:nvPicPr>
          <p:cNvPr id="6" name="shpDatum" descr="RO__vervolgpagina~L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SlideMaster" descr="F_NL_DIV_W"/>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50000"/>
            <a:ext cx="91440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4"/>
              </a:buBlip>
              <a:defRPr sz="1800">
                <a:latin typeface="Verdana" pitchFamily="34" charset="0"/>
                <a:ea typeface="Verdana" pitchFamily="34" charset="0"/>
                <a:cs typeface="Verdana" pitchFamily="34" charset="0"/>
              </a:defRPr>
            </a:lvl3pPr>
            <a:lvl4pPr marL="539750" indent="-144000">
              <a:buSzPct val="100000"/>
              <a:buFontTx/>
              <a:buBlip>
                <a:blip r:embed="rId5"/>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shpPagenumberStyle"/>
          <p:cNvSpPr>
            <a:spLocks noGrp="1" noChangeArrowheads="1"/>
          </p:cNvSpPr>
          <p:nvPr>
            <p:ph type="sldNum" sz="quarter" idx="10"/>
          </p:nvPr>
        </p:nvSpPr>
        <p:spPr/>
        <p:txBody>
          <a:bodyPr/>
          <a:lstStyle>
            <a:lvl1pPr>
              <a:defRPr/>
            </a:lvl1pPr>
          </a:lstStyle>
          <a:p>
            <a:pPr>
              <a:defRPr/>
            </a:pPr>
            <a:fld id="{BD585FF6-D4AD-4450-A2CF-58EE6057F1D9}" type="slidenum">
              <a:rPr lang="nl-NL">
                <a:solidFill>
                  <a:prstClr val="white"/>
                </a:solidFill>
              </a:rPr>
              <a:pPr>
                <a:defRPr/>
              </a:pPr>
              <a:t>‹nr.›</a:t>
            </a:fld>
            <a:endParaRPr lang="nl-NL" dirty="0">
              <a:solidFill>
                <a:prstClr val="white"/>
              </a:solidFill>
            </a:endParaRPr>
          </a:p>
        </p:txBody>
      </p:sp>
      <p:sp>
        <p:nvSpPr>
          <p:cNvPr id="9" name="Rectangle 27"/>
          <p:cNvSpPr>
            <a:spLocks noGrp="1" noChangeArrowheads="1"/>
          </p:cNvSpPr>
          <p:nvPr>
            <p:ph type="ftr" sz="quarter" idx="11"/>
          </p:nvPr>
        </p:nvSpPr>
        <p:spPr/>
        <p:txBody>
          <a:bodyPr/>
          <a:lstStyle>
            <a:lvl1pPr>
              <a:defRPr/>
            </a:lvl1pPr>
          </a:lstStyle>
          <a:p>
            <a:pPr>
              <a:defRPr/>
            </a:pPr>
            <a:r>
              <a:rPr lang="nl-NL" dirty="0" smtClean="0">
                <a:solidFill>
                  <a:prstClr val="white"/>
                </a:solidFill>
              </a:rPr>
              <a:t>SDE++ 2015, Wind op Land </a:t>
            </a:r>
            <a:endParaRPr lang="nl-NL" dirty="0">
              <a:solidFill>
                <a:prstClr val="white"/>
              </a:solidFill>
            </a:endParaRPr>
          </a:p>
        </p:txBody>
      </p:sp>
    </p:spTree>
    <p:extLst>
      <p:ext uri="{BB962C8B-B14F-4D97-AF65-F5344CB8AC3E}">
        <p14:creationId xmlns:p14="http://schemas.microsoft.com/office/powerpoint/2010/main" val="345814579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dia_NL">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716A2B71-AE8C-4801-A147-CCC2BE27F81A}" type="datetime1">
              <a:rPr lang="nl-NL" smtClean="0">
                <a:solidFill>
                  <a:prstClr val="white"/>
                </a:solidFill>
              </a:rPr>
              <a:pPr/>
              <a:t>26-7-2016</a:t>
            </a:fld>
            <a:endParaRPr lang="nl-NL" dirty="0">
              <a:solidFill>
                <a:prstClr val="white"/>
              </a:solidFill>
            </a:endParaRPr>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9879"/>
          <a:stretch/>
        </p:blipFill>
        <p:spPr bwMode="auto">
          <a:xfrm>
            <a:off x="-1786" y="9899"/>
            <a:ext cx="9145784" cy="1512168"/>
          </a:xfrm>
          <a:prstGeom prst="rect">
            <a:avLst/>
          </a:prstGeom>
          <a:noFill/>
          <a:ln w="9525">
            <a:noFill/>
            <a:miter lim="800000"/>
            <a:headEnd/>
            <a:tailEnd/>
          </a:ln>
        </p:spPr>
      </p:pic>
    </p:spTree>
    <p:extLst>
      <p:ext uri="{BB962C8B-B14F-4D97-AF65-F5344CB8AC3E}">
        <p14:creationId xmlns:p14="http://schemas.microsoft.com/office/powerpoint/2010/main" val="48803543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eldia_UK">
    <p:spTree>
      <p:nvGrpSpPr>
        <p:cNvPr id="1" name=""/>
        <p:cNvGrpSpPr/>
        <p:nvPr/>
      </p:nvGrpSpPr>
      <p:grpSpPr>
        <a:xfrm>
          <a:off x="0" y="0"/>
          <a:ext cx="0" cy="0"/>
          <a:chOff x="0" y="0"/>
          <a:chExt cx="0" cy="0"/>
        </a:xfrm>
      </p:grpSpPr>
      <p:sp>
        <p:nvSpPr>
          <p:cNvPr id="7" name="Rechthoek 6"/>
          <p:cNvSpPr/>
          <p:nvPr/>
        </p:nvSpPr>
        <p:spPr>
          <a:xfrm>
            <a:off x="457200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sp>
        <p:nvSpPr>
          <p:cNvPr id="2" name="Titel 1"/>
          <p:cNvSpPr>
            <a:spLocks noGrp="1"/>
          </p:cNvSpPr>
          <p:nvPr>
            <p:ph type="ctrTitle"/>
          </p:nvPr>
        </p:nvSpPr>
        <p:spPr>
          <a:xfrm>
            <a:off x="4932040" y="1988840"/>
            <a:ext cx="3960440" cy="1739528"/>
          </a:xfrm>
          <a:prstGeom prst="rect">
            <a:avLst/>
          </a:prstGeom>
          <a:noFill/>
        </p:spPr>
        <p:txBody>
          <a:bodyPr anchor="b"/>
          <a:lstStyle>
            <a:lvl1pPr algn="l">
              <a:defRPr sz="4000">
                <a:solidFill>
                  <a:schemeClr val="bg1"/>
                </a:solidFill>
              </a:defRPr>
            </a:lvl1pPr>
          </a:lstStyle>
          <a:p>
            <a:r>
              <a:rPr lang="nl-NL" noProof="0" smtClean="0"/>
              <a:t>Klik om de stijl te bewerken</a:t>
            </a:r>
            <a:endParaRPr lang="en-GB" noProof="0" dirty="0"/>
          </a:p>
        </p:txBody>
      </p:sp>
      <p:sp>
        <p:nvSpPr>
          <p:cNvPr id="3" name="Ondertitel 2"/>
          <p:cNvSpPr>
            <a:spLocks noGrp="1"/>
          </p:cNvSpPr>
          <p:nvPr>
            <p:ph type="subTitle" idx="1"/>
          </p:nvPr>
        </p:nvSpPr>
        <p:spPr>
          <a:xfrm>
            <a:off x="4946064" y="3789040"/>
            <a:ext cx="3946416" cy="1655762"/>
          </a:xfrm>
          <a:prstGeom prst="rect">
            <a:avLst/>
          </a:prstGeo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smtClean="0"/>
              <a:t>Klik om de ondertitelstijl van het model te bewerken</a:t>
            </a:r>
            <a:endParaRPr lang="en-GB" noProof="0" dirty="0"/>
          </a:p>
        </p:txBody>
      </p:sp>
      <p:sp>
        <p:nvSpPr>
          <p:cNvPr id="11" name="Tijdelijke aanduiding voor datum 3"/>
          <p:cNvSpPr>
            <a:spLocks noGrp="1"/>
          </p:cNvSpPr>
          <p:nvPr>
            <p:ph type="dt" sz="half" idx="2"/>
          </p:nvPr>
        </p:nvSpPr>
        <p:spPr>
          <a:xfrm>
            <a:off x="4932040" y="5589240"/>
            <a:ext cx="3960440" cy="360040"/>
          </a:xfrm>
          <a:prstGeom prst="rect">
            <a:avLst/>
          </a:prstGeom>
        </p:spPr>
        <p:txBody>
          <a:bodyPr/>
          <a:lstStyle>
            <a:lvl1pPr algn="l">
              <a:defRPr sz="1600">
                <a:solidFill>
                  <a:schemeClr val="bg1"/>
                </a:solidFill>
                <a:latin typeface="+mn-lt"/>
              </a:defRPr>
            </a:lvl1pPr>
          </a:lstStyle>
          <a:p>
            <a:fld id="{14154D86-3576-4F88-AE0E-96DEC2C9F62E}" type="datetime1">
              <a:rPr lang="nl-NL" smtClean="0">
                <a:solidFill>
                  <a:prstClr val="white"/>
                </a:solidFill>
              </a:rPr>
              <a:pPr/>
              <a:t>26-7-2016</a:t>
            </a:fld>
            <a:endParaRPr lang="en-GB" dirty="0">
              <a:solidFill>
                <a:prstClr val="white"/>
              </a:solidFill>
            </a:endParaRPr>
          </a:p>
        </p:txBody>
      </p:sp>
      <p:sp>
        <p:nvSpPr>
          <p:cNvPr id="12" name="Rechthoek 11"/>
          <p:cNvSpPr/>
          <p:nvPr/>
        </p:nvSpPr>
        <p:spPr>
          <a:xfrm>
            <a:off x="-1786" y="0"/>
            <a:ext cx="4573786"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pic>
        <p:nvPicPr>
          <p:cNvPr id="10" name="shpBeeldmerk"/>
          <p:cNvPicPr>
            <a:picLocks noChangeAspect="1"/>
          </p:cNvPicPr>
          <p:nvPr/>
        </p:nvPicPr>
        <p:blipFill rotWithShape="1">
          <a:blip r:embed="rId2">
            <a:extLst>
              <a:ext uri="{28A0092B-C50C-407E-A947-70E740481C1C}">
                <a14:useLocalDpi xmlns:a14="http://schemas.microsoft.com/office/drawing/2010/main" val="0"/>
              </a:ext>
            </a:extLst>
          </a:blip>
          <a:srcRect t="28824"/>
          <a:stretch/>
        </p:blipFill>
        <p:spPr bwMode="auto">
          <a:xfrm>
            <a:off x="-1" y="0"/>
            <a:ext cx="9144000" cy="1534641"/>
          </a:xfrm>
          <a:prstGeom prst="rect">
            <a:avLst/>
          </a:prstGeom>
          <a:noFill/>
          <a:ln w="9525">
            <a:noFill/>
            <a:miter lim="800000"/>
            <a:headEnd/>
            <a:tailEnd/>
          </a:ln>
        </p:spPr>
      </p:pic>
    </p:spTree>
    <p:extLst>
      <p:ext uri="{BB962C8B-B14F-4D97-AF65-F5344CB8AC3E}">
        <p14:creationId xmlns:p14="http://schemas.microsoft.com/office/powerpoint/2010/main" val="170270529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0" orient="horz" pos="640" userDrawn="1">
          <p15:clr>
            <a:srgbClr val="FBAE40"/>
          </p15:clr>
        </p15:guide>
        <p15:guide id="1" pos="288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A3BD690D-6251-4BD4-9B1C-E7CA4F442B74}" type="datetime1">
              <a:rPr lang="nl-NL" smtClean="0">
                <a:solidFill>
                  <a:prstClr val="white"/>
                </a:solidFill>
              </a:rPr>
              <a:pPr/>
              <a:t>26-7-2016</a:t>
            </a:fld>
            <a:endParaRPr lang="nl-NL" dirty="0">
              <a:solidFill>
                <a:prstClr val="white"/>
              </a:solidFill>
            </a:endParaRPr>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inhoud 6"/>
          <p:cNvSpPr>
            <a:spLocks noGrp="1"/>
          </p:cNvSpPr>
          <p:nvPr>
            <p:ph sz="quarter" idx="13"/>
          </p:nvPr>
        </p:nvSpPr>
        <p:spPr>
          <a:xfrm>
            <a:off x="246063" y="2145175"/>
            <a:ext cx="8640000" cy="4032250"/>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87414084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0" orient="horz" pos="2160" userDrawn="1">
          <p15:clr>
            <a:srgbClr val="FBAE40"/>
          </p15:clr>
        </p15:guide>
        <p15:guide id="1" pos="288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Tree>
    <p:extLst>
      <p:ext uri="{BB962C8B-B14F-4D97-AF65-F5344CB8AC3E}">
        <p14:creationId xmlns:p14="http://schemas.microsoft.com/office/powerpoint/2010/main" val="4634259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5" name="Tijdelijke aanduiding voor inhoud 6"/>
          <p:cNvSpPr>
            <a:spLocks noGrp="1"/>
          </p:cNvSpPr>
          <p:nvPr>
            <p:ph sz="quarter" idx="13"/>
          </p:nvPr>
        </p:nvSpPr>
        <p:spPr>
          <a:xfrm>
            <a:off x="246063" y="2145175"/>
            <a:ext cx="8640000" cy="4032250"/>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2222522039"/>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0" orient="horz" pos="2160" userDrawn="1">
          <p15:clr>
            <a:srgbClr val="FBAE40"/>
          </p15:clr>
        </p15:guide>
        <p15:guide id="1" pos="288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9"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8297C235-06FB-4C12-A00F-5ABD9A3091AF}"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4" name="Tijdelijke aanduiding voor inhoud 6"/>
          <p:cNvSpPr>
            <a:spLocks noGrp="1"/>
          </p:cNvSpPr>
          <p:nvPr>
            <p:ph sz="quarter" idx="13"/>
          </p:nvPr>
        </p:nvSpPr>
        <p:spPr>
          <a:xfrm>
            <a:off x="246063" y="2145175"/>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5" name="Tijdelijke aanduiding voor inhoud 6"/>
          <p:cNvSpPr>
            <a:spLocks noGrp="1"/>
          </p:cNvSpPr>
          <p:nvPr>
            <p:ph sz="quarter" idx="14"/>
          </p:nvPr>
        </p:nvSpPr>
        <p:spPr>
          <a:xfrm>
            <a:off x="4662480" y="2132854"/>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403218828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246323" y="2132853"/>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F1CC7D6D-D4F4-46E7-B8B6-298B4281D2CF}" type="datetime1">
              <a:rPr lang="nl-NL" smtClean="0">
                <a:solidFill>
                  <a:prstClr val="white"/>
                </a:solidFill>
              </a:rPr>
              <a:pPr/>
              <a:t>26-7-2016</a:t>
            </a:fld>
            <a:endParaRPr lang="nl-NL" dirty="0">
              <a:solidFill>
                <a:prstClr val="white"/>
              </a:solidFill>
            </a:endParaRPr>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6" name="Tijdelijke aanduiding voor tekst 2"/>
          <p:cNvSpPr>
            <a:spLocks noGrp="1"/>
          </p:cNvSpPr>
          <p:nvPr>
            <p:ph type="body" idx="12"/>
          </p:nvPr>
        </p:nvSpPr>
        <p:spPr>
          <a:xfrm>
            <a:off x="4657283" y="2156859"/>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7" name="Tijdelijke aanduiding voor inhoud 6"/>
          <p:cNvSpPr>
            <a:spLocks noGrp="1"/>
          </p:cNvSpPr>
          <p:nvPr>
            <p:ph sz="quarter" idx="13"/>
          </p:nvPr>
        </p:nvSpPr>
        <p:spPr>
          <a:xfrm>
            <a:off x="246063" y="292530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8" name="Tijdelijke aanduiding voor inhoud 6"/>
          <p:cNvSpPr>
            <a:spLocks noGrp="1"/>
          </p:cNvSpPr>
          <p:nvPr>
            <p:ph sz="quarter" idx="14"/>
          </p:nvPr>
        </p:nvSpPr>
        <p:spPr>
          <a:xfrm>
            <a:off x="4662480" y="292494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96450122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7"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75402A15-97E6-46F5-B0D6-4448741247DC}" type="datetime1">
              <a:rPr lang="nl-NL" smtClean="0">
                <a:solidFill>
                  <a:prstClr val="white"/>
                </a:solidFill>
              </a:rPr>
              <a:pPr/>
              <a:t>26-7-2016</a:t>
            </a:fld>
            <a:endParaRPr lang="nl-NL" dirty="0">
              <a:solidFill>
                <a:prstClr val="white"/>
              </a:solidFill>
            </a:endParaRPr>
          </a:p>
        </p:txBody>
      </p:sp>
      <p:sp>
        <p:nvSpPr>
          <p:cNvPr id="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Tree>
    <p:extLst>
      <p:ext uri="{BB962C8B-B14F-4D97-AF65-F5344CB8AC3E}">
        <p14:creationId xmlns:p14="http://schemas.microsoft.com/office/powerpoint/2010/main" val="185558534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afbeelding wilt toevoegen</a:t>
            </a:r>
            <a:endParaRPr lang="nl-NL"/>
          </a:p>
        </p:txBody>
      </p:sp>
    </p:spTree>
    <p:extLst>
      <p:ext uri="{BB962C8B-B14F-4D97-AF65-F5344CB8AC3E}">
        <p14:creationId xmlns:p14="http://schemas.microsoft.com/office/powerpoint/2010/main" val="269067316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Grafiek">
    <p:spTree>
      <p:nvGrpSpPr>
        <p:cNvPr id="1" name=""/>
        <p:cNvGrpSpPr/>
        <p:nvPr/>
      </p:nvGrpSpPr>
      <p:grpSpPr>
        <a:xfrm>
          <a:off x="0" y="0"/>
          <a:ext cx="0" cy="0"/>
          <a:chOff x="0" y="0"/>
          <a:chExt cx="0" cy="0"/>
        </a:xfrm>
      </p:grpSpPr>
      <p:sp>
        <p:nvSpPr>
          <p:cNvPr id="3" name="Tijdelijke aanduiding voor grafiek 2"/>
          <p:cNvSpPr>
            <a:spLocks noGrp="1"/>
          </p:cNvSpPr>
          <p:nvPr>
            <p:ph type="chart"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grafiek wilt toevoegen</a:t>
            </a:r>
            <a:endParaRPr lang="nl-NL"/>
          </a:p>
        </p:txBody>
      </p:sp>
    </p:spTree>
    <p:extLst>
      <p:ext uri="{BB962C8B-B14F-4D97-AF65-F5344CB8AC3E}">
        <p14:creationId xmlns:p14="http://schemas.microsoft.com/office/powerpoint/2010/main" val="407523616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abel">
    <p:spTree>
      <p:nvGrpSpPr>
        <p:cNvPr id="1" name=""/>
        <p:cNvGrpSpPr/>
        <p:nvPr/>
      </p:nvGrpSpPr>
      <p:grpSpPr>
        <a:xfrm>
          <a:off x="0" y="0"/>
          <a:ext cx="0" cy="0"/>
          <a:chOff x="0" y="0"/>
          <a:chExt cx="0" cy="0"/>
        </a:xfrm>
      </p:grpSpPr>
      <p:sp>
        <p:nvSpPr>
          <p:cNvPr id="4" name="Tijdelijke aanduiding voor tabel 3"/>
          <p:cNvSpPr>
            <a:spLocks noGrp="1"/>
          </p:cNvSpPr>
          <p:nvPr>
            <p:ph type="tbl"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tabel wilt toevoegen</a:t>
            </a:r>
            <a:endParaRPr lang="nl-NL"/>
          </a:p>
        </p:txBody>
      </p:sp>
    </p:spTree>
    <p:extLst>
      <p:ext uri="{BB962C8B-B14F-4D97-AF65-F5344CB8AC3E}">
        <p14:creationId xmlns:p14="http://schemas.microsoft.com/office/powerpoint/2010/main" val="321701733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Inhoud met bijschrift">
    <p:spTree>
      <p:nvGrpSpPr>
        <p:cNvPr id="1" name=""/>
        <p:cNvGrpSpPr/>
        <p:nvPr/>
      </p:nvGrpSpPr>
      <p:grpSpPr>
        <a:xfrm>
          <a:off x="0" y="0"/>
          <a:ext cx="0" cy="0"/>
          <a:chOff x="0" y="0"/>
          <a:chExt cx="0" cy="0"/>
        </a:xfrm>
      </p:grpSpPr>
      <p:sp>
        <p:nvSpPr>
          <p:cNvPr id="8" name="shpTekst"/>
          <p:cNvSpPr>
            <a:spLocks noGrp="1" noChangeArrowheads="1"/>
          </p:cNvSpPr>
          <p:nvPr>
            <p:ph idx="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nl-NL" sz="2400" dirty="0" smtClean="0"/>
            </a:lvl1pPr>
            <a:lvl2pPr>
              <a:defRPr lang="nl-NL" sz="2000" dirty="0" smtClean="0"/>
            </a:lvl2pPr>
            <a:lvl3pPr>
              <a:defRPr lang="nl-NL" sz="1800" dirty="0" smtClean="0"/>
            </a:lvl3pPr>
          </a:lstStyle>
          <a:p>
            <a:pPr marL="360000" lvl="0" indent="-360000">
              <a:lnSpc>
                <a:spcPct val="90000"/>
              </a:lnSpc>
              <a:spcBef>
                <a:spcPts val="1000"/>
              </a:spcBef>
              <a:buFont typeface="Arial" panose="020B0604020202020204" pitchFamily="34" charset="0"/>
              <a:buChar char="•"/>
            </a:pPr>
            <a:r>
              <a:rPr lang="nl-NL" smtClean="0"/>
              <a:t>Klik om de modelstijlen te bewerken</a:t>
            </a:r>
          </a:p>
          <a:p>
            <a:pPr marL="360000" lvl="1" indent="-360000">
              <a:lnSpc>
                <a:spcPct val="90000"/>
              </a:lnSpc>
              <a:spcBef>
                <a:spcPts val="1000"/>
              </a:spcBef>
              <a:buFont typeface="Arial" panose="020B0604020202020204" pitchFamily="34" charset="0"/>
              <a:buChar char="•"/>
            </a:pPr>
            <a:r>
              <a:rPr lang="nl-NL" smtClean="0"/>
              <a:t>Tweede niveau</a:t>
            </a:r>
          </a:p>
          <a:p>
            <a:pPr marL="360000" lvl="2" indent="-360000">
              <a:lnSpc>
                <a:spcPct val="90000"/>
              </a:lnSpc>
              <a:spcBef>
                <a:spcPts val="1000"/>
              </a:spcBef>
              <a:buFont typeface="Arial" panose="020B0604020202020204" pitchFamily="34" charset="0"/>
              <a:buChar char="•"/>
            </a:pPr>
            <a:r>
              <a:rPr lang="nl-NL" smtClean="0"/>
              <a:t>Derde niveau</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4B9A60EF-0F5D-48A9-8089-02F93119A075}"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inhoud 14"/>
          <p:cNvSpPr>
            <a:spLocks noGrp="1"/>
          </p:cNvSpPr>
          <p:nvPr>
            <p:ph sz="quarter" idx="10"/>
          </p:nvPr>
        </p:nvSpPr>
        <p:spPr>
          <a:xfrm>
            <a:off x="4572000" y="1052736"/>
            <a:ext cx="4572000" cy="528952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81433759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shpTekst"/>
          <p:cNvSpPr>
            <a:spLocks noGrp="1" noChangeArrowheads="1"/>
          </p:cNvSpPr>
          <p:nvPr>
            <p:ph idx="1" hasCustomPrompt="1"/>
          </p:nvPr>
        </p:nvSpPr>
        <p:spPr bwMode="auto">
          <a:xfrm>
            <a:off x="251520" y="2156859"/>
            <a:ext cx="4230000" cy="4058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2400"/>
            </a:lvl1pPr>
            <a:lvl2pPr>
              <a:defRPr sz="2000"/>
            </a:lvl2pPr>
            <a:lvl3pPr>
              <a:defRPr sz="1800"/>
            </a:lvl3pPr>
          </a:lstStyle>
          <a:p>
            <a:pPr lvl="0"/>
            <a:r>
              <a:rPr lang="nl-NL" dirty="0" smtClean="0"/>
              <a:t>Klik om de opmaakprofielen van de </a:t>
            </a:r>
            <a:r>
              <a:rPr lang="nl-NL" dirty="0" err="1" smtClean="0"/>
              <a:t>modeltekst</a:t>
            </a:r>
            <a:r>
              <a:rPr lang="nl-NL" dirty="0" smtClean="0"/>
              <a:t> te bewerken</a:t>
            </a:r>
          </a:p>
        </p:txBody>
      </p:sp>
      <p:sp>
        <p:nvSpPr>
          <p:cNvPr id="9" name="shpTitel"/>
          <p:cNvSpPr>
            <a:spLocks noGrp="1" noChangeArrowheads="1"/>
          </p:cNvSpPr>
          <p:nvPr>
            <p:ph type="title"/>
          </p:nvPr>
        </p:nvSpPr>
        <p:spPr bwMode="auto">
          <a:xfrm>
            <a:off x="251520" y="1268760"/>
            <a:ext cx="423000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06C676BE-EBC1-4716-988B-7E67D9C2E192}" type="datetime1">
              <a:rPr lang="nl-NL" smtClean="0">
                <a:solidFill>
                  <a:prstClr val="white"/>
                </a:solidFill>
              </a:rPr>
              <a:pPr/>
              <a:t>26-7-2016</a:t>
            </a:fld>
            <a:endParaRPr lang="nl-NL" dirty="0">
              <a:solidFill>
                <a:prstClr val="white"/>
              </a:solidFill>
            </a:endParaRPr>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
        <p:nvSpPr>
          <p:cNvPr id="15" name="Tijdelijke aanduiding voor afbeelding 14"/>
          <p:cNvSpPr>
            <a:spLocks noGrp="1"/>
          </p:cNvSpPr>
          <p:nvPr>
            <p:ph type="pic" sz="quarter" idx="10"/>
          </p:nvPr>
        </p:nvSpPr>
        <p:spPr>
          <a:xfrm>
            <a:off x="4572000" y="1052736"/>
            <a:ext cx="4571999" cy="5289525"/>
          </a:xfrm>
          <a:prstGeom prst="rect">
            <a:avLst/>
          </a:prstGeom>
        </p:spPr>
        <p:txBody>
          <a:bodyPr/>
          <a:lstStyle>
            <a:lvl1pPr marL="0" indent="0">
              <a:buFontTx/>
              <a:buNone/>
              <a:defRPr/>
            </a:lvl1pPr>
          </a:lstStyle>
          <a:p>
            <a:r>
              <a:rPr lang="nl-NL" smtClean="0"/>
              <a:t>Klik op het pictogram als u een afbeelding wilt toevoegen</a:t>
            </a:r>
            <a:endParaRPr lang="nl-NL"/>
          </a:p>
        </p:txBody>
      </p:sp>
    </p:spTree>
    <p:extLst>
      <p:ext uri="{BB962C8B-B14F-4D97-AF65-F5344CB8AC3E}">
        <p14:creationId xmlns:p14="http://schemas.microsoft.com/office/powerpoint/2010/main" val="31066120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4E9625"/>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nl-NL" dirty="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rgbClr val="4E9625"/>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nl-NL" dirty="0">
              <a:solidFill>
                <a:srgbClr val="FFFFFF"/>
              </a:solidFill>
            </a:endParaRPr>
          </a:p>
        </p:txBody>
      </p:sp>
      <p:pic>
        <p:nvPicPr>
          <p:cNvPr id="6" name="shpDatum" descr="RO__vervolgpagina~L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SlideMaster" descr="F_NL_DIV_W"/>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50000"/>
            <a:ext cx="91440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4"/>
              </a:buBlip>
              <a:defRPr sz="1800">
                <a:latin typeface="Verdana" pitchFamily="34" charset="0"/>
                <a:ea typeface="Verdana" pitchFamily="34" charset="0"/>
                <a:cs typeface="Verdana" pitchFamily="34" charset="0"/>
              </a:defRPr>
            </a:lvl3pPr>
            <a:lvl4pPr marL="539750" indent="-144000">
              <a:buSzPct val="100000"/>
              <a:buFontTx/>
              <a:buBlip>
                <a:blip r:embed="rId5"/>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shpPagenumberStyle"/>
          <p:cNvSpPr>
            <a:spLocks noGrp="1" noChangeArrowheads="1"/>
          </p:cNvSpPr>
          <p:nvPr>
            <p:ph type="sldNum" sz="quarter" idx="10"/>
          </p:nvPr>
        </p:nvSpPr>
        <p:spPr/>
        <p:txBody>
          <a:bodyPr/>
          <a:lstStyle>
            <a:lvl1pPr>
              <a:defRPr/>
            </a:lvl1pPr>
          </a:lstStyle>
          <a:p>
            <a:pPr>
              <a:defRPr/>
            </a:pPr>
            <a:fld id="{BD585FF6-D4AD-4450-A2CF-58EE6057F1D9}" type="slidenum">
              <a:rPr lang="nl-NL">
                <a:solidFill>
                  <a:prstClr val="white"/>
                </a:solidFill>
              </a:rPr>
              <a:pPr>
                <a:defRPr/>
              </a:pPr>
              <a:t>‹nr.›</a:t>
            </a:fld>
            <a:endParaRPr lang="nl-NL" dirty="0">
              <a:solidFill>
                <a:prstClr val="white"/>
              </a:solidFill>
            </a:endParaRPr>
          </a:p>
        </p:txBody>
      </p:sp>
      <p:sp>
        <p:nvSpPr>
          <p:cNvPr id="9" name="Rectangle 27"/>
          <p:cNvSpPr>
            <a:spLocks noGrp="1" noChangeArrowheads="1"/>
          </p:cNvSpPr>
          <p:nvPr>
            <p:ph type="ftr" sz="quarter" idx="11"/>
          </p:nvPr>
        </p:nvSpPr>
        <p:spPr/>
        <p:txBody>
          <a:bodyPr/>
          <a:lstStyle>
            <a:lvl1pPr>
              <a:defRPr/>
            </a:lvl1pPr>
          </a:lstStyle>
          <a:p>
            <a:pPr>
              <a:defRPr/>
            </a:pPr>
            <a:r>
              <a:rPr lang="nl-NL" dirty="0" smtClean="0">
                <a:solidFill>
                  <a:prstClr val="white"/>
                </a:solidFill>
              </a:rPr>
              <a:t>SDE++ 2015, Wind op Land </a:t>
            </a:r>
            <a:endParaRPr lang="nl-NL" dirty="0">
              <a:solidFill>
                <a:prstClr val="white"/>
              </a:solidFill>
            </a:endParaRPr>
          </a:p>
        </p:txBody>
      </p:sp>
    </p:spTree>
    <p:extLst>
      <p:ext uri="{BB962C8B-B14F-4D97-AF65-F5344CB8AC3E}">
        <p14:creationId xmlns:p14="http://schemas.microsoft.com/office/powerpoint/2010/main" val="7390204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Tree>
    <p:extLst>
      <p:ext uri="{BB962C8B-B14F-4D97-AF65-F5344CB8AC3E}">
        <p14:creationId xmlns:p14="http://schemas.microsoft.com/office/powerpoint/2010/main" val="16124625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9"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0"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1"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2"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4" name="Tijdelijke aanduiding voor inhoud 6"/>
          <p:cNvSpPr>
            <a:spLocks noGrp="1"/>
          </p:cNvSpPr>
          <p:nvPr>
            <p:ph sz="quarter" idx="13"/>
          </p:nvPr>
        </p:nvSpPr>
        <p:spPr>
          <a:xfrm>
            <a:off x="246063" y="2145175"/>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5" name="Tijdelijke aanduiding voor inhoud 6"/>
          <p:cNvSpPr>
            <a:spLocks noGrp="1"/>
          </p:cNvSpPr>
          <p:nvPr>
            <p:ph sz="quarter" idx="14"/>
          </p:nvPr>
        </p:nvSpPr>
        <p:spPr>
          <a:xfrm>
            <a:off x="4662480" y="2132854"/>
            <a:ext cx="4230000" cy="403225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30953426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246323" y="2132853"/>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1"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12"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3"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4"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
        <p:nvSpPr>
          <p:cNvPr id="16" name="Tijdelijke aanduiding voor tekst 2"/>
          <p:cNvSpPr>
            <a:spLocks noGrp="1"/>
          </p:cNvSpPr>
          <p:nvPr>
            <p:ph type="body" idx="12"/>
          </p:nvPr>
        </p:nvSpPr>
        <p:spPr>
          <a:xfrm>
            <a:off x="4657283" y="2156859"/>
            <a:ext cx="4235197" cy="76844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7" name="Tijdelijke aanduiding voor inhoud 6"/>
          <p:cNvSpPr>
            <a:spLocks noGrp="1"/>
          </p:cNvSpPr>
          <p:nvPr>
            <p:ph sz="quarter" idx="13"/>
          </p:nvPr>
        </p:nvSpPr>
        <p:spPr>
          <a:xfrm>
            <a:off x="246063" y="292530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
        <p:nvSpPr>
          <p:cNvPr id="18" name="Tijdelijke aanduiding voor inhoud 6"/>
          <p:cNvSpPr>
            <a:spLocks noGrp="1"/>
          </p:cNvSpPr>
          <p:nvPr>
            <p:ph sz="quarter" idx="14"/>
          </p:nvPr>
        </p:nvSpPr>
        <p:spPr>
          <a:xfrm>
            <a:off x="4662480" y="2924944"/>
            <a:ext cx="4230000" cy="3240000"/>
          </a:xfrm>
          <a:prstGeom prst="rect">
            <a:avLst/>
          </a:prstGeom>
        </p:spPr>
        <p:txBody>
          <a:bodyPr/>
          <a:lstStyle>
            <a:lvl1pPr>
              <a:defRPr sz="2400"/>
            </a:lvl1pPr>
            <a:lvl2pPr>
              <a:defRPr sz="2000"/>
            </a:lvl2pPr>
            <a:lvl3pPr>
              <a:defRPr sz="1800"/>
            </a:lvl3pPr>
          </a:lstStyle>
          <a:p>
            <a:pPr lvl="0"/>
            <a:r>
              <a:rPr lang="nl-NL" smtClean="0"/>
              <a:t>Klik om de modelstijlen te bewerken</a:t>
            </a:r>
          </a:p>
          <a:p>
            <a:pPr lvl="1"/>
            <a:r>
              <a:rPr lang="nl-NL" smtClean="0"/>
              <a:t>Tweede niveau</a:t>
            </a:r>
          </a:p>
          <a:p>
            <a:pPr lvl="2"/>
            <a:r>
              <a:rPr lang="nl-NL" smtClean="0"/>
              <a:t>Derde niveau</a:t>
            </a:r>
          </a:p>
        </p:txBody>
      </p:sp>
    </p:spTree>
    <p:extLst>
      <p:ext uri="{BB962C8B-B14F-4D97-AF65-F5344CB8AC3E}">
        <p14:creationId xmlns:p14="http://schemas.microsoft.com/office/powerpoint/2010/main" val="17690869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7"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dirty="0" smtClean="0"/>
          </a:p>
        </p:txBody>
      </p:sp>
      <p:sp>
        <p:nvSpPr>
          <p:cNvPr id="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1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Tree>
    <p:extLst>
      <p:ext uri="{BB962C8B-B14F-4D97-AF65-F5344CB8AC3E}">
        <p14:creationId xmlns:p14="http://schemas.microsoft.com/office/powerpoint/2010/main" val="33647342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afbeelding wilt toevoegen</a:t>
            </a:r>
            <a:endParaRPr lang="nl-NL"/>
          </a:p>
        </p:txBody>
      </p:sp>
    </p:spTree>
    <p:extLst>
      <p:ext uri="{BB962C8B-B14F-4D97-AF65-F5344CB8AC3E}">
        <p14:creationId xmlns:p14="http://schemas.microsoft.com/office/powerpoint/2010/main" val="32803157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Grafiek">
    <p:spTree>
      <p:nvGrpSpPr>
        <p:cNvPr id="1" name=""/>
        <p:cNvGrpSpPr/>
        <p:nvPr/>
      </p:nvGrpSpPr>
      <p:grpSpPr>
        <a:xfrm>
          <a:off x="0" y="0"/>
          <a:ext cx="0" cy="0"/>
          <a:chOff x="0" y="0"/>
          <a:chExt cx="0" cy="0"/>
        </a:xfrm>
      </p:grpSpPr>
      <p:sp>
        <p:nvSpPr>
          <p:cNvPr id="3" name="Tijdelijke aanduiding voor grafiek 2"/>
          <p:cNvSpPr>
            <a:spLocks noGrp="1"/>
          </p:cNvSpPr>
          <p:nvPr>
            <p:ph type="chart" sz="quarter" idx="10"/>
          </p:nvPr>
        </p:nvSpPr>
        <p:spPr>
          <a:xfrm>
            <a:off x="0" y="1052513"/>
            <a:ext cx="9144000" cy="5256212"/>
          </a:xfrm>
          <a:prstGeom prst="rect">
            <a:avLst/>
          </a:prstGeom>
        </p:spPr>
        <p:txBody>
          <a:bodyPr/>
          <a:lstStyle>
            <a:lvl1pPr marL="0" indent="0">
              <a:buFontTx/>
              <a:buNone/>
              <a:defRPr/>
            </a:lvl1pPr>
          </a:lstStyle>
          <a:p>
            <a:r>
              <a:rPr lang="nl-NL" smtClean="0"/>
              <a:t>Klik op het pictogram als u een grafiek wilt toevoegen</a:t>
            </a:r>
            <a:endParaRPr lang="nl-NL"/>
          </a:p>
        </p:txBody>
      </p:sp>
    </p:spTree>
    <p:extLst>
      <p:ext uri="{BB962C8B-B14F-4D97-AF65-F5344CB8AC3E}">
        <p14:creationId xmlns:p14="http://schemas.microsoft.com/office/powerpoint/2010/main" val="29999029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1.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hpKleurvlakOnder"/>
          <p:cNvSpPr/>
          <p:nvPr/>
        </p:nvSpPr>
        <p:spPr>
          <a:xfrm>
            <a:off x="0" y="6318250"/>
            <a:ext cx="9144000" cy="539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schemeClr val="tx2"/>
              </a:solidFill>
            </a:endParaRPr>
          </a:p>
        </p:txBody>
      </p:sp>
      <p:sp>
        <p:nvSpPr>
          <p:cNvPr id="7"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8" name="shpBeeldmerk" descr="RO__vervolgpagina~LPPT.png"/>
          <p:cNvPicPr>
            <a:picLocks noChangeAspect="1"/>
          </p:cNvPicPr>
          <p:nvPr/>
        </p:nvPicPr>
        <p:blipFill>
          <a:blip r:embed="rId14"/>
          <a:srcRect/>
          <a:stretch>
            <a:fillRect/>
          </a:stretch>
        </p:blipFill>
        <p:spPr bwMode="auto">
          <a:xfrm>
            <a:off x="0" y="0"/>
            <a:ext cx="9144000" cy="857250"/>
          </a:xfrm>
          <a:prstGeom prst="rect">
            <a:avLst/>
          </a:prstGeom>
          <a:noFill/>
          <a:ln w="9525">
            <a:noFill/>
            <a:miter lim="800000"/>
            <a:headEnd/>
            <a:tailEnd/>
          </a:ln>
        </p:spPr>
      </p:pic>
      <p:sp>
        <p:nvSpPr>
          <p:cNvPr id="9"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10" name="shpBeeldmerk" descr="RO__vervolgpagina~LPPT.png"/>
          <p:cNvPicPr>
            <a:picLocks noChangeAspect="1"/>
          </p:cNvPicPr>
          <p:nvPr/>
        </p:nvPicPr>
        <p:blipFill>
          <a:blip r:embed="rId14"/>
          <a:srcRect/>
          <a:stretch>
            <a:fillRect/>
          </a:stretch>
        </p:blipFill>
        <p:spPr bwMode="auto">
          <a:xfrm>
            <a:off x="0" y="0"/>
            <a:ext cx="9144000" cy="857250"/>
          </a:xfrm>
          <a:prstGeom prst="rect">
            <a:avLst/>
          </a:prstGeom>
          <a:noFill/>
          <a:ln w="9525">
            <a:noFill/>
            <a:miter lim="800000"/>
            <a:headEnd/>
            <a:tailEnd/>
          </a:ln>
        </p:spPr>
      </p:pic>
      <p:sp>
        <p:nvSpPr>
          <p:cNvPr id="12"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13" name="shpBeeldmerk" descr="RO__vervolgpagina~LPPT.png"/>
          <p:cNvPicPr>
            <a:picLocks noChangeAspect="1"/>
          </p:cNvPicPr>
          <p:nvPr/>
        </p:nvPicPr>
        <p:blipFill>
          <a:blip r:embed="rId14"/>
          <a:srcRect/>
          <a:stretch>
            <a:fillRect/>
          </a:stretch>
        </p:blipFill>
        <p:spPr bwMode="auto">
          <a:xfrm>
            <a:off x="0" y="0"/>
            <a:ext cx="9144000" cy="857250"/>
          </a:xfrm>
          <a:prstGeom prst="rect">
            <a:avLst/>
          </a:prstGeom>
          <a:noFill/>
          <a:ln w="9525">
            <a:noFill/>
            <a:miter lim="800000"/>
            <a:headEnd/>
            <a:tailEnd/>
          </a:ln>
        </p:spPr>
      </p:pic>
      <p:sp>
        <p:nvSpPr>
          <p:cNvPr id="15"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330FFF43-A68E-4441-863F-1E5FDC9C9E7E}" type="datetimeFigureOut">
              <a:rPr lang="nl-NL" smtClean="0"/>
              <a:pPr/>
              <a:t>26-7-2016</a:t>
            </a:fld>
            <a:endParaRPr lang="nl-NL" dirty="0"/>
          </a:p>
        </p:txBody>
      </p:sp>
      <p:sp>
        <p:nvSpPr>
          <p:cNvPr id="1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endParaRPr lang="nl-NL" dirty="0"/>
          </a:p>
        </p:txBody>
      </p:sp>
      <p:sp>
        <p:nvSpPr>
          <p:cNvPr id="2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pPr/>
              <a:t>‹nr.›</a:t>
            </a:fld>
            <a:endParaRPr lang="nl-NL" dirty="0"/>
          </a:p>
        </p:txBody>
      </p:sp>
    </p:spTree>
    <p:extLst>
      <p:ext uri="{BB962C8B-B14F-4D97-AF65-F5344CB8AC3E}">
        <p14:creationId xmlns:p14="http://schemas.microsoft.com/office/powerpoint/2010/main" val="1323082977"/>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360000" indent="-3600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Font typeface="Verdana" panose="020B0604030504040204" pitchFamily="34" charset="0"/>
        <a:buChar char="-"/>
        <a:defRPr sz="24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SzPct val="75000"/>
        <a:buFont typeface="Verdana" panose="020B0604030504040204" pitchFamily="34" charset="0"/>
        <a:buChar char="&g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hpKleurvlakOnder"/>
          <p:cNvSpPr/>
          <p:nvPr/>
        </p:nvSpPr>
        <p:spPr>
          <a:xfrm>
            <a:off x="0" y="6318250"/>
            <a:ext cx="9144000" cy="539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srgbClr val="0F6FC6"/>
              </a:solidFill>
            </a:endParaRPr>
          </a:p>
        </p:txBody>
      </p:sp>
      <p:sp>
        <p:nvSpPr>
          <p:cNvPr id="7"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8"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9"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10"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12"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13"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15"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5BE12DDE-1C65-495D-98EE-56142A79B28A}" type="datetime1">
              <a:rPr lang="nl-NL" smtClean="0">
                <a:solidFill>
                  <a:prstClr val="white"/>
                </a:solidFill>
              </a:rPr>
              <a:pPr/>
              <a:t>26-7-2016</a:t>
            </a:fld>
            <a:endParaRPr lang="nl-NL" dirty="0">
              <a:solidFill>
                <a:prstClr val="white"/>
              </a:solidFill>
            </a:endParaRPr>
          </a:p>
        </p:txBody>
      </p:sp>
      <p:sp>
        <p:nvSpPr>
          <p:cNvPr id="1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2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Tree>
    <p:extLst>
      <p:ext uri="{BB962C8B-B14F-4D97-AF65-F5344CB8AC3E}">
        <p14:creationId xmlns:p14="http://schemas.microsoft.com/office/powerpoint/2010/main" val="2563710957"/>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360000" indent="-3600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Font typeface="Verdana" panose="020B0604030504040204" pitchFamily="34" charset="0"/>
        <a:buChar char="-"/>
        <a:defRPr sz="24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SzPct val="75000"/>
        <a:buFont typeface="Verdana" panose="020B0604030504040204" pitchFamily="34" charset="0"/>
        <a:buChar char="&g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hpKleurvlakOnder"/>
          <p:cNvSpPr/>
          <p:nvPr/>
        </p:nvSpPr>
        <p:spPr>
          <a:xfrm>
            <a:off x="0" y="6318250"/>
            <a:ext cx="9144000" cy="539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srgbClr val="0F6FC6"/>
              </a:solidFill>
            </a:endParaRPr>
          </a:p>
        </p:txBody>
      </p:sp>
      <p:sp>
        <p:nvSpPr>
          <p:cNvPr id="7"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8"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9"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10"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12" name="shpKleurvlakBoven"/>
          <p:cNvSpPr/>
          <p:nvPr/>
        </p:nvSpPr>
        <p:spPr>
          <a:xfrm>
            <a:off x="0" y="0"/>
            <a:ext cx="9144000" cy="107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13" name="shpBeeldmerk" descr="RO__vervolgpagina~LPPT.png"/>
          <p:cNvPicPr>
            <a:picLocks noChangeAspect="1"/>
          </p:cNvPicPr>
          <p:nvPr/>
        </p:nvPicPr>
        <p:blipFill>
          <a:blip r:embed="rId15"/>
          <a:srcRect/>
          <a:stretch>
            <a:fillRect/>
          </a:stretch>
        </p:blipFill>
        <p:spPr bwMode="auto">
          <a:xfrm>
            <a:off x="0" y="0"/>
            <a:ext cx="9144000" cy="857250"/>
          </a:xfrm>
          <a:prstGeom prst="rect">
            <a:avLst/>
          </a:prstGeom>
          <a:noFill/>
          <a:ln w="9525">
            <a:noFill/>
            <a:miter lim="800000"/>
            <a:headEnd/>
            <a:tailEnd/>
          </a:ln>
        </p:spPr>
      </p:pic>
      <p:sp>
        <p:nvSpPr>
          <p:cNvPr id="15" name="shpTitel"/>
          <p:cNvSpPr>
            <a:spLocks noGrp="1" noChangeArrowheads="1"/>
          </p:cNvSpPr>
          <p:nvPr>
            <p:ph type="title"/>
          </p:nvPr>
        </p:nvSpPr>
        <p:spPr bwMode="auto">
          <a:xfrm>
            <a:off x="251520" y="1268760"/>
            <a:ext cx="8640960" cy="864094"/>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8" name="Tijdelijke aanduiding voor datum 3"/>
          <p:cNvSpPr>
            <a:spLocks noGrp="1"/>
          </p:cNvSpPr>
          <p:nvPr>
            <p:ph type="dt" sz="half" idx="2"/>
          </p:nvPr>
        </p:nvSpPr>
        <p:spPr>
          <a:xfrm>
            <a:off x="4572000" y="6597353"/>
            <a:ext cx="4320480" cy="252000"/>
          </a:xfrm>
          <a:prstGeom prst="rect">
            <a:avLst/>
          </a:prstGeom>
        </p:spPr>
        <p:txBody>
          <a:bodyPr/>
          <a:lstStyle>
            <a:lvl1pPr algn="r">
              <a:defRPr sz="1200">
                <a:solidFill>
                  <a:schemeClr val="bg1"/>
                </a:solidFill>
                <a:latin typeface="+mn-lt"/>
              </a:defRPr>
            </a:lvl1pPr>
          </a:lstStyle>
          <a:p>
            <a:fld id="{5BE12DDE-1C65-495D-98EE-56142A79B28A}" type="datetime1">
              <a:rPr lang="nl-NL" smtClean="0">
                <a:solidFill>
                  <a:prstClr val="white"/>
                </a:solidFill>
              </a:rPr>
              <a:pPr/>
              <a:t>26-7-2016</a:t>
            </a:fld>
            <a:endParaRPr lang="nl-NL" dirty="0">
              <a:solidFill>
                <a:prstClr val="white"/>
              </a:solidFill>
            </a:endParaRPr>
          </a:p>
        </p:txBody>
      </p:sp>
      <p:sp>
        <p:nvSpPr>
          <p:cNvPr id="19" name="Tijdelijke aanduiding voor voettekst 4"/>
          <p:cNvSpPr>
            <a:spLocks noGrp="1"/>
          </p:cNvSpPr>
          <p:nvPr>
            <p:ph type="ftr" sz="quarter" idx="3"/>
          </p:nvPr>
        </p:nvSpPr>
        <p:spPr>
          <a:xfrm>
            <a:off x="1691680" y="6342261"/>
            <a:ext cx="7200800" cy="266088"/>
          </a:xfrm>
          <a:prstGeom prst="rect">
            <a:avLst/>
          </a:prstGeom>
        </p:spPr>
        <p:txBody>
          <a:bodyPr/>
          <a:lstStyle>
            <a:lvl1pPr algn="r">
              <a:defRPr sz="1200">
                <a:solidFill>
                  <a:schemeClr val="bg1"/>
                </a:solidFill>
                <a:latin typeface="+mn-lt"/>
              </a:defRPr>
            </a:lvl1pPr>
          </a:lstStyle>
          <a:p>
            <a:r>
              <a:rPr lang="nl-NL" dirty="0" smtClean="0">
                <a:solidFill>
                  <a:prstClr val="white"/>
                </a:solidFill>
              </a:rPr>
              <a:t>SDE++ 2015, Wind op Land </a:t>
            </a:r>
            <a:endParaRPr lang="nl-NL" dirty="0">
              <a:solidFill>
                <a:prstClr val="white"/>
              </a:solidFill>
            </a:endParaRPr>
          </a:p>
        </p:txBody>
      </p:sp>
      <p:sp>
        <p:nvSpPr>
          <p:cNvPr id="20" name="Tijdelijke aanduiding voor dianummer 5"/>
          <p:cNvSpPr>
            <a:spLocks noGrp="1"/>
          </p:cNvSpPr>
          <p:nvPr>
            <p:ph type="sldNum" sz="quarter" idx="4"/>
          </p:nvPr>
        </p:nvSpPr>
        <p:spPr>
          <a:xfrm>
            <a:off x="246323" y="6356349"/>
            <a:ext cx="725277" cy="252000"/>
          </a:xfrm>
          <a:prstGeom prst="rect">
            <a:avLst/>
          </a:prstGeom>
        </p:spPr>
        <p:txBody>
          <a:bodyPr/>
          <a:lstStyle>
            <a:lvl1pPr algn="l">
              <a:defRPr sz="1200">
                <a:solidFill>
                  <a:schemeClr val="bg1"/>
                </a:solidFill>
                <a:latin typeface="+mn-lt"/>
              </a:defRPr>
            </a:lvl1pPr>
          </a:lstStyle>
          <a:p>
            <a:fld id="{D484D21D-6F67-453B-9876-1E1B2169E10B}" type="slidenum">
              <a:rPr lang="nl-NL" smtClean="0">
                <a:solidFill>
                  <a:prstClr val="white"/>
                </a:solidFill>
              </a:rPr>
              <a:pPr/>
              <a:t>‹nr.›</a:t>
            </a:fld>
            <a:endParaRPr lang="nl-NL" dirty="0">
              <a:solidFill>
                <a:prstClr val="white"/>
              </a:solidFill>
            </a:endParaRPr>
          </a:p>
        </p:txBody>
      </p:sp>
    </p:spTree>
    <p:extLst>
      <p:ext uri="{BB962C8B-B14F-4D97-AF65-F5344CB8AC3E}">
        <p14:creationId xmlns:p14="http://schemas.microsoft.com/office/powerpoint/2010/main" val="3669434485"/>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360000" indent="-3600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Font typeface="Verdana" panose="020B0604030504040204" pitchFamily="34" charset="0"/>
        <a:buChar char="-"/>
        <a:defRPr sz="24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SzPct val="75000"/>
        <a:buFont typeface="Verdana" panose="020B0604030504040204" pitchFamily="34" charset="0"/>
        <a:buChar char="&g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woz@rvo.nl"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hyperlink" Target="mailto:woz@rvo.nl" TargetMode="Externa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hyperlink" Target="http://www.mijn.rvo.nl/" TargetMode="Externa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pPr algn="ctr"/>
            <a:r>
              <a:rPr lang="nl-NL" dirty="0" smtClean="0"/>
              <a:t>SDE+</a:t>
            </a:r>
            <a:br>
              <a:rPr lang="nl-NL" dirty="0" smtClean="0"/>
            </a:br>
            <a:r>
              <a:rPr lang="nl-NL" dirty="0" smtClean="0"/>
              <a:t>Tender 2</a:t>
            </a:r>
            <a:br>
              <a:rPr lang="nl-NL" dirty="0" smtClean="0"/>
            </a:br>
            <a:r>
              <a:rPr lang="nl-NL" dirty="0" smtClean="0"/>
              <a:t>Wind op Zee</a:t>
            </a:r>
            <a:endParaRPr lang="nl-NL" dirty="0"/>
          </a:p>
        </p:txBody>
      </p:sp>
      <p:sp>
        <p:nvSpPr>
          <p:cNvPr id="7" name="Ondertitel 6"/>
          <p:cNvSpPr>
            <a:spLocks noGrp="1"/>
          </p:cNvSpPr>
          <p:nvPr>
            <p:ph type="subTitle" idx="1"/>
          </p:nvPr>
        </p:nvSpPr>
        <p:spPr/>
        <p:txBody>
          <a:bodyPr/>
          <a:lstStyle/>
          <a:p>
            <a:endParaRPr lang="nl-NL" dirty="0" smtClean="0"/>
          </a:p>
          <a:p>
            <a:endParaRPr lang="nl-NL" dirty="0"/>
          </a:p>
          <a:p>
            <a:r>
              <a:rPr lang="nl-NL" dirty="0" smtClean="0"/>
              <a:t>Geert Harm Boerhave</a:t>
            </a:r>
          </a:p>
          <a:p>
            <a:r>
              <a:rPr lang="nl-NL" dirty="0" smtClean="0"/>
              <a:t>Zwolle</a:t>
            </a:r>
            <a:endParaRPr lang="nl-NL" dirty="0"/>
          </a:p>
        </p:txBody>
      </p:sp>
    </p:spTree>
    <p:extLst>
      <p:ext uri="{BB962C8B-B14F-4D97-AF65-F5344CB8AC3E}">
        <p14:creationId xmlns:p14="http://schemas.microsoft.com/office/powerpoint/2010/main" val="1177404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5168" y="1336999"/>
            <a:ext cx="8640960" cy="864094"/>
          </a:xfrm>
        </p:spPr>
        <p:txBody>
          <a:bodyPr/>
          <a:lstStyle/>
          <a:p>
            <a:r>
              <a:rPr lang="en-US" dirty="0" err="1"/>
              <a:t>Negatieve</a:t>
            </a:r>
            <a:r>
              <a:rPr lang="en-US" dirty="0"/>
              <a:t> </a:t>
            </a:r>
            <a:r>
              <a:rPr lang="en-US" dirty="0" err="1"/>
              <a:t>prijzen</a:t>
            </a:r>
            <a:endParaRPr lang="en-US" dirty="0"/>
          </a:p>
        </p:txBody>
      </p:sp>
      <p:sp>
        <p:nvSpPr>
          <p:cNvPr id="7" name="Tijdelijke aanduiding voor inhoud 6"/>
          <p:cNvSpPr>
            <a:spLocks noGrp="1"/>
          </p:cNvSpPr>
          <p:nvPr>
            <p:ph sz="quarter" idx="13"/>
          </p:nvPr>
        </p:nvSpPr>
        <p:spPr>
          <a:xfrm>
            <a:off x="246063" y="2019869"/>
            <a:ext cx="8640000" cy="4157556"/>
          </a:xfrm>
        </p:spPr>
        <p:txBody>
          <a:bodyPr/>
          <a:lstStyle/>
          <a:p>
            <a:endParaRPr lang="nl-NL" sz="2000" dirty="0" smtClean="0"/>
          </a:p>
          <a:p>
            <a:r>
              <a:rPr lang="nl-NL" sz="2000" dirty="0" smtClean="0"/>
              <a:t>Kamerbrief </a:t>
            </a:r>
            <a:r>
              <a:rPr lang="nl-NL" sz="2000" dirty="0"/>
              <a:t>van 30 november 2015</a:t>
            </a:r>
          </a:p>
          <a:p>
            <a:r>
              <a:rPr lang="nl-NL" sz="2000" dirty="0"/>
              <a:t>Bijlage met 3 voorbeelden</a:t>
            </a:r>
          </a:p>
          <a:p>
            <a:endParaRPr lang="nl-NL" sz="2000" dirty="0"/>
          </a:p>
          <a:p>
            <a:pPr marL="0" indent="0">
              <a:buNone/>
            </a:pPr>
            <a:endParaRPr lang="nl-NL" sz="2000" dirty="0"/>
          </a:p>
          <a:p>
            <a:endParaRPr lang="nl-NL" sz="2000" dirty="0"/>
          </a:p>
          <a:p>
            <a:r>
              <a:rPr lang="nl-NL" sz="2000" dirty="0"/>
              <a:t>Wijziging Algemene Uitvoeringsregeling SDE </a:t>
            </a:r>
            <a:r>
              <a:rPr lang="nl-NL" sz="2000" dirty="0" smtClean="0"/>
              <a:t>in Staatscourant </a:t>
            </a:r>
            <a:r>
              <a:rPr lang="nl-NL" sz="2000" dirty="0"/>
              <a:t>op 1 december 2015</a:t>
            </a:r>
          </a:p>
          <a:p>
            <a:endParaRPr lang="nl-NL" sz="2400" dirty="0"/>
          </a:p>
          <a:p>
            <a:endParaRPr lang="en-US" dirty="0"/>
          </a:p>
        </p:txBody>
      </p:sp>
    </p:spTree>
    <p:extLst>
      <p:ext uri="{BB962C8B-B14F-4D97-AF65-F5344CB8AC3E}">
        <p14:creationId xmlns:p14="http://schemas.microsoft.com/office/powerpoint/2010/main" val="342207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Negatieve</a:t>
            </a:r>
            <a:r>
              <a:rPr lang="en-US" dirty="0" smtClean="0"/>
              <a:t> </a:t>
            </a:r>
            <a:r>
              <a:rPr lang="en-US" dirty="0" err="1"/>
              <a:t>prijzen</a:t>
            </a:r>
            <a:endParaRPr lang="en-US" dirty="0"/>
          </a:p>
        </p:txBody>
      </p:sp>
      <p:sp>
        <p:nvSpPr>
          <p:cNvPr id="7" name="Tijdelijke aanduiding voor inhoud 6"/>
          <p:cNvSpPr>
            <a:spLocks noGrp="1"/>
          </p:cNvSpPr>
          <p:nvPr>
            <p:ph sz="quarter" idx="13"/>
          </p:nvPr>
        </p:nvSpPr>
        <p:spPr>
          <a:xfrm>
            <a:off x="246063" y="1913163"/>
            <a:ext cx="8640000" cy="4032250"/>
          </a:xfrm>
        </p:spPr>
        <p:txBody>
          <a:bodyPr/>
          <a:lstStyle/>
          <a:p>
            <a:pPr marL="342900" lvl="0" indent="-342900" fontAlgn="base">
              <a:lnSpc>
                <a:spcPct val="100000"/>
              </a:lnSpc>
              <a:spcBef>
                <a:spcPct val="0"/>
              </a:spcBef>
              <a:spcAft>
                <a:spcPct val="0"/>
              </a:spcAft>
            </a:pPr>
            <a:r>
              <a:rPr lang="nl-NL" sz="2000" dirty="0">
                <a:solidFill>
                  <a:prstClr val="black"/>
                </a:solidFill>
                <a:cs typeface="Arial" charset="0"/>
              </a:rPr>
              <a:t>Wijziging Algemene </a:t>
            </a:r>
            <a:r>
              <a:rPr lang="nl-NL" sz="2000" dirty="0" smtClean="0">
                <a:solidFill>
                  <a:prstClr val="black"/>
                </a:solidFill>
                <a:cs typeface="Arial" charset="0"/>
              </a:rPr>
              <a:t>Uitvoeringsregeling:</a:t>
            </a:r>
            <a:endParaRPr lang="nl-NL" sz="2000" dirty="0">
              <a:solidFill>
                <a:prstClr val="black"/>
              </a:solidFill>
              <a:cs typeface="Arial" charset="0"/>
            </a:endParaRPr>
          </a:p>
          <a:p>
            <a:pPr marL="0" lvl="0" indent="0" fontAlgn="base">
              <a:lnSpc>
                <a:spcPct val="100000"/>
              </a:lnSpc>
              <a:spcBef>
                <a:spcPct val="0"/>
              </a:spcBef>
              <a:spcAft>
                <a:spcPct val="0"/>
              </a:spcAft>
              <a:buNone/>
            </a:pPr>
            <a:endParaRPr lang="nl-NL" sz="2000" dirty="0">
              <a:solidFill>
                <a:prstClr val="black"/>
              </a:solidFill>
              <a:cs typeface="Arial" charset="0"/>
            </a:endParaRPr>
          </a:p>
          <a:p>
            <a:pPr marL="0" lvl="0" indent="0" fontAlgn="base">
              <a:lnSpc>
                <a:spcPct val="100000"/>
              </a:lnSpc>
              <a:spcBef>
                <a:spcPct val="0"/>
              </a:spcBef>
              <a:spcAft>
                <a:spcPct val="0"/>
              </a:spcAft>
              <a:buNone/>
            </a:pPr>
            <a:r>
              <a:rPr lang="nl-NL" sz="2000" dirty="0">
                <a:solidFill>
                  <a:prstClr val="black"/>
                </a:solidFill>
                <a:cs typeface="Arial" charset="0"/>
              </a:rPr>
              <a:t>“De productie, bedoeld in artikel 8, eerste lid, onderdeel a,</a:t>
            </a:r>
          </a:p>
          <a:p>
            <a:pPr marL="0" lvl="0" indent="0" fontAlgn="base">
              <a:lnSpc>
                <a:spcPct val="100000"/>
              </a:lnSpc>
              <a:spcBef>
                <a:spcPct val="0"/>
              </a:spcBef>
              <a:spcAft>
                <a:spcPct val="0"/>
              </a:spcAft>
              <a:buNone/>
            </a:pPr>
            <a:r>
              <a:rPr lang="nl-NL" sz="2000" dirty="0">
                <a:solidFill>
                  <a:prstClr val="black"/>
                </a:solidFill>
                <a:cs typeface="Arial" charset="0"/>
              </a:rPr>
              <a:t>in verband met een beschikking op een aanvraag die op of</a:t>
            </a:r>
          </a:p>
          <a:p>
            <a:pPr marL="0" lvl="0" indent="0" fontAlgn="base">
              <a:lnSpc>
                <a:spcPct val="100000"/>
              </a:lnSpc>
              <a:spcBef>
                <a:spcPct val="0"/>
              </a:spcBef>
              <a:spcAft>
                <a:spcPct val="0"/>
              </a:spcAft>
              <a:buNone/>
            </a:pPr>
            <a:r>
              <a:rPr lang="nl-NL" sz="2000" dirty="0">
                <a:solidFill>
                  <a:prstClr val="black"/>
                </a:solidFill>
                <a:cs typeface="Arial" charset="0"/>
              </a:rPr>
              <a:t>na 1 december 2015 is ingediend, wordt verminderd met het</a:t>
            </a:r>
          </a:p>
          <a:p>
            <a:pPr marL="0" lvl="0" indent="0" fontAlgn="base">
              <a:lnSpc>
                <a:spcPct val="100000"/>
              </a:lnSpc>
              <a:spcBef>
                <a:spcPct val="0"/>
              </a:spcBef>
              <a:spcAft>
                <a:spcPct val="0"/>
              </a:spcAft>
              <a:buNone/>
            </a:pPr>
            <a:r>
              <a:rPr lang="nl-NL" sz="2000" dirty="0">
                <a:solidFill>
                  <a:prstClr val="black"/>
                </a:solidFill>
                <a:cs typeface="Arial" charset="0"/>
              </a:rPr>
              <a:t>aantal kWh dat is </a:t>
            </a:r>
            <a:r>
              <a:rPr lang="nl-NL" sz="2000" dirty="0" err="1" smtClean="0">
                <a:solidFill>
                  <a:prstClr val="black"/>
                </a:solidFill>
                <a:cs typeface="Arial" charset="0"/>
              </a:rPr>
              <a:t>ingevoed</a:t>
            </a:r>
            <a:r>
              <a:rPr lang="nl-NL" sz="2000" dirty="0" smtClean="0">
                <a:solidFill>
                  <a:prstClr val="black"/>
                </a:solidFill>
                <a:cs typeface="Arial" charset="0"/>
              </a:rPr>
              <a:t> </a:t>
            </a:r>
            <a:r>
              <a:rPr lang="nl-NL" sz="2000" dirty="0">
                <a:solidFill>
                  <a:prstClr val="black"/>
                </a:solidFill>
                <a:cs typeface="Arial" charset="0"/>
              </a:rPr>
              <a:t>op een elektriciteitsnet gedurende</a:t>
            </a:r>
          </a:p>
          <a:p>
            <a:pPr marL="0" lvl="0" indent="0" fontAlgn="base">
              <a:lnSpc>
                <a:spcPct val="100000"/>
              </a:lnSpc>
              <a:spcBef>
                <a:spcPct val="0"/>
              </a:spcBef>
              <a:spcAft>
                <a:spcPct val="0"/>
              </a:spcAft>
              <a:buNone/>
            </a:pPr>
            <a:r>
              <a:rPr lang="nl-NL" sz="2000" dirty="0">
                <a:solidFill>
                  <a:prstClr val="black"/>
                </a:solidFill>
                <a:cs typeface="Arial" charset="0"/>
              </a:rPr>
              <a:t>elke periode waarin de prijs van elektriciteit negatief is, tenzij</a:t>
            </a:r>
          </a:p>
          <a:p>
            <a:pPr marL="0" lvl="0" indent="0" fontAlgn="base">
              <a:lnSpc>
                <a:spcPct val="100000"/>
              </a:lnSpc>
              <a:spcBef>
                <a:spcPct val="0"/>
              </a:spcBef>
              <a:spcAft>
                <a:spcPct val="0"/>
              </a:spcAft>
              <a:buNone/>
            </a:pPr>
            <a:r>
              <a:rPr lang="nl-NL" sz="2000" dirty="0">
                <a:solidFill>
                  <a:prstClr val="black"/>
                </a:solidFill>
                <a:cs typeface="Arial" charset="0"/>
              </a:rPr>
              <a:t>desbetreffende periode korter dan zes uur duurt.” </a:t>
            </a:r>
            <a:r>
              <a:rPr lang="nl-NL" sz="2400" dirty="0">
                <a:solidFill>
                  <a:prstClr val="black"/>
                </a:solidFill>
                <a:latin typeface="Arial" charset="0"/>
                <a:cs typeface="Arial" charset="0"/>
              </a:rPr>
              <a:t>	</a:t>
            </a:r>
          </a:p>
          <a:p>
            <a:pPr marL="0" lvl="0" indent="0" fontAlgn="base">
              <a:lnSpc>
                <a:spcPct val="100000"/>
              </a:lnSpc>
              <a:spcBef>
                <a:spcPct val="0"/>
              </a:spcBef>
              <a:spcAft>
                <a:spcPct val="0"/>
              </a:spcAft>
              <a:buNone/>
            </a:pPr>
            <a:endParaRPr lang="nl-NL" sz="2400" dirty="0">
              <a:solidFill>
                <a:prstClr val="black"/>
              </a:solidFill>
              <a:latin typeface="Arial" charset="0"/>
              <a:cs typeface="Arial" charset="0"/>
            </a:endParaRPr>
          </a:p>
          <a:p>
            <a:endParaRPr lang="nl-NL" sz="2000" dirty="0" smtClean="0"/>
          </a:p>
        </p:txBody>
      </p:sp>
    </p:spTree>
    <p:extLst>
      <p:ext uri="{BB962C8B-B14F-4D97-AF65-F5344CB8AC3E}">
        <p14:creationId xmlns:p14="http://schemas.microsoft.com/office/powerpoint/2010/main" val="4099243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Negatieve</a:t>
            </a:r>
            <a:r>
              <a:rPr lang="en-US" dirty="0" smtClean="0"/>
              <a:t> </a:t>
            </a:r>
            <a:r>
              <a:rPr lang="en-US" dirty="0" err="1"/>
              <a:t>prijzen</a:t>
            </a:r>
            <a:endParaRPr lang="en-US" dirty="0"/>
          </a:p>
        </p:txBody>
      </p:sp>
      <p:sp>
        <p:nvSpPr>
          <p:cNvPr id="7" name="Tijdelijke aanduiding voor inhoud 6"/>
          <p:cNvSpPr>
            <a:spLocks noGrp="1"/>
          </p:cNvSpPr>
          <p:nvPr>
            <p:ph sz="quarter" idx="13"/>
          </p:nvPr>
        </p:nvSpPr>
        <p:spPr>
          <a:xfrm>
            <a:off x="246063" y="1913163"/>
            <a:ext cx="8640000" cy="4032250"/>
          </a:xfrm>
        </p:spPr>
        <p:txBody>
          <a:bodyPr/>
          <a:lstStyle/>
          <a:p>
            <a:pPr marL="0" lvl="0" indent="0" fontAlgn="base">
              <a:lnSpc>
                <a:spcPct val="100000"/>
              </a:lnSpc>
              <a:spcBef>
                <a:spcPct val="0"/>
              </a:spcBef>
              <a:spcAft>
                <a:spcPct val="0"/>
              </a:spcAft>
              <a:buNone/>
            </a:pPr>
            <a:endParaRPr lang="nl-NL" sz="2400" dirty="0">
              <a:solidFill>
                <a:prstClr val="black"/>
              </a:solidFill>
              <a:latin typeface="Arial" charset="0"/>
              <a:cs typeface="Arial" charset="0"/>
            </a:endParaRPr>
          </a:p>
          <a:p>
            <a:r>
              <a:rPr lang="nl-NL" sz="2000" dirty="0"/>
              <a:t>Indien prijs APX Day </a:t>
            </a:r>
            <a:r>
              <a:rPr lang="nl-NL" sz="2000" dirty="0" err="1"/>
              <a:t>Ahead</a:t>
            </a:r>
            <a:r>
              <a:rPr lang="nl-NL" sz="2000" dirty="0"/>
              <a:t> langer dan 6 uur </a:t>
            </a:r>
            <a:r>
              <a:rPr lang="nl-NL" sz="2000" dirty="0" smtClean="0"/>
              <a:t>negatief</a:t>
            </a:r>
            <a:endParaRPr lang="nl-NL" sz="2000" dirty="0"/>
          </a:p>
          <a:p>
            <a:r>
              <a:rPr lang="nl-NL" sz="2000" dirty="0"/>
              <a:t>Totale productie in deze periode telt niet mee </a:t>
            </a:r>
            <a:r>
              <a:rPr lang="nl-NL" sz="2000" dirty="0" smtClean="0"/>
              <a:t>voor subsidiabele productie</a:t>
            </a:r>
            <a:endParaRPr lang="nl-NL" sz="2000" dirty="0"/>
          </a:p>
          <a:p>
            <a:r>
              <a:rPr lang="nl-NL" sz="2000" dirty="0"/>
              <a:t>Verrekening met de bijstelling in het volgende jaar.</a:t>
            </a:r>
          </a:p>
          <a:p>
            <a:r>
              <a:rPr lang="nl-NL" sz="2000" dirty="0"/>
              <a:t>Geen stimulering, maar ook geen </a:t>
            </a:r>
            <a:r>
              <a:rPr lang="nl-NL" sz="2000" dirty="0" smtClean="0"/>
              <a:t>straf</a:t>
            </a:r>
            <a:endParaRPr lang="nl-NL" sz="2000" dirty="0"/>
          </a:p>
          <a:p>
            <a:r>
              <a:rPr lang="nl-NL" sz="2000" dirty="0"/>
              <a:t>Negatieve prijzen tellen mee met bepaling </a:t>
            </a:r>
            <a:r>
              <a:rPr lang="nl-NL" sz="2000" dirty="0" smtClean="0"/>
              <a:t>definitief correctiebedrag</a:t>
            </a:r>
            <a:endParaRPr lang="nl-NL" sz="2000" dirty="0"/>
          </a:p>
          <a:p>
            <a:endParaRPr lang="nl-NL" sz="2000" dirty="0" smtClean="0"/>
          </a:p>
        </p:txBody>
      </p:sp>
    </p:spTree>
    <p:extLst>
      <p:ext uri="{BB962C8B-B14F-4D97-AF65-F5344CB8AC3E}">
        <p14:creationId xmlns:p14="http://schemas.microsoft.com/office/powerpoint/2010/main" val="1579333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Tenderbedrag</a:t>
            </a:r>
            <a:r>
              <a:rPr lang="en-US" dirty="0" smtClean="0"/>
              <a:t>, </a:t>
            </a:r>
            <a:r>
              <a:rPr lang="en-US" dirty="0" err="1" smtClean="0"/>
              <a:t>correctiebedrag</a:t>
            </a:r>
            <a:r>
              <a:rPr lang="en-US" dirty="0" smtClean="0"/>
              <a:t> </a:t>
            </a:r>
            <a:r>
              <a:rPr lang="en-US" dirty="0" err="1" smtClean="0"/>
              <a:t>en</a:t>
            </a:r>
            <a:r>
              <a:rPr lang="en-US" dirty="0" smtClean="0"/>
              <a:t> </a:t>
            </a:r>
            <a:r>
              <a:rPr lang="en-US" dirty="0" err="1" smtClean="0"/>
              <a:t>basisenergieprijs</a:t>
            </a:r>
            <a:endParaRPr lang="en-US" dirty="0"/>
          </a:p>
        </p:txBody>
      </p:sp>
      <p:sp>
        <p:nvSpPr>
          <p:cNvPr id="7" name="Tijdelijke aanduiding voor inhoud 6"/>
          <p:cNvSpPr>
            <a:spLocks noGrp="1"/>
          </p:cNvSpPr>
          <p:nvPr>
            <p:ph sz="quarter" idx="13"/>
          </p:nvPr>
        </p:nvSpPr>
        <p:spPr/>
        <p:txBody>
          <a:bodyPr/>
          <a:lstStyle/>
          <a:p>
            <a:endParaRPr lang="en-US" dirty="0" smtClean="0"/>
          </a:p>
          <a:p>
            <a:r>
              <a:rPr lang="en-US" dirty="0" err="1" smtClean="0"/>
              <a:t>Maximale</a:t>
            </a:r>
            <a:r>
              <a:rPr lang="en-US" dirty="0" smtClean="0"/>
              <a:t> </a:t>
            </a:r>
            <a:r>
              <a:rPr lang="en-US" dirty="0" err="1" smtClean="0"/>
              <a:t>subsidie</a:t>
            </a:r>
            <a:r>
              <a:rPr lang="en-US" dirty="0" smtClean="0"/>
              <a:t> per kWh is het </a:t>
            </a:r>
            <a:r>
              <a:rPr lang="en-US" dirty="0" err="1" smtClean="0"/>
              <a:t>verschil</a:t>
            </a:r>
            <a:r>
              <a:rPr lang="en-US" dirty="0" smtClean="0"/>
              <a:t> </a:t>
            </a:r>
            <a:r>
              <a:rPr lang="en-US" dirty="0" err="1" smtClean="0"/>
              <a:t>tussen</a:t>
            </a:r>
            <a:r>
              <a:rPr lang="en-US" dirty="0" smtClean="0"/>
              <a:t> </a:t>
            </a:r>
            <a:r>
              <a:rPr lang="en-US" dirty="0" err="1" smtClean="0"/>
              <a:t>tenderbedrag</a:t>
            </a:r>
            <a:r>
              <a:rPr lang="en-US" dirty="0" smtClean="0"/>
              <a:t> </a:t>
            </a:r>
            <a:r>
              <a:rPr lang="en-US" dirty="0" err="1" smtClean="0"/>
              <a:t>en</a:t>
            </a:r>
            <a:r>
              <a:rPr lang="en-US" dirty="0" smtClean="0"/>
              <a:t> </a:t>
            </a:r>
            <a:r>
              <a:rPr lang="en-US" dirty="0" err="1" smtClean="0"/>
              <a:t>basisenergieprijs</a:t>
            </a:r>
            <a:endParaRPr lang="en-US" dirty="0" smtClean="0"/>
          </a:p>
          <a:p>
            <a:r>
              <a:rPr lang="en-US" dirty="0" err="1" smtClean="0"/>
              <a:t>Jaarlijks</a:t>
            </a:r>
            <a:r>
              <a:rPr lang="en-US" dirty="0" smtClean="0"/>
              <a:t> </a:t>
            </a:r>
            <a:r>
              <a:rPr lang="en-US" dirty="0" err="1" smtClean="0"/>
              <a:t>uitbetaalde</a:t>
            </a:r>
            <a:r>
              <a:rPr lang="en-US" dirty="0" smtClean="0"/>
              <a:t> </a:t>
            </a:r>
            <a:r>
              <a:rPr lang="en-US" dirty="0" err="1" smtClean="0"/>
              <a:t>subsidie</a:t>
            </a:r>
            <a:r>
              <a:rPr lang="en-US" dirty="0" smtClean="0"/>
              <a:t> is het </a:t>
            </a:r>
            <a:r>
              <a:rPr lang="en-US" dirty="0" err="1" smtClean="0"/>
              <a:t>verschil</a:t>
            </a:r>
            <a:r>
              <a:rPr lang="en-US" dirty="0" smtClean="0"/>
              <a:t> </a:t>
            </a:r>
            <a:r>
              <a:rPr lang="en-US" dirty="0" err="1" smtClean="0"/>
              <a:t>tussen</a:t>
            </a:r>
            <a:r>
              <a:rPr lang="en-US" dirty="0" smtClean="0"/>
              <a:t> </a:t>
            </a:r>
            <a:r>
              <a:rPr lang="en-US" dirty="0" err="1" smtClean="0"/>
              <a:t>tenderbedrag</a:t>
            </a:r>
            <a:r>
              <a:rPr lang="en-US" dirty="0" smtClean="0"/>
              <a:t> </a:t>
            </a:r>
            <a:r>
              <a:rPr lang="en-US" dirty="0" err="1" smtClean="0"/>
              <a:t>en</a:t>
            </a:r>
            <a:r>
              <a:rPr lang="en-US" dirty="0" smtClean="0"/>
              <a:t> </a:t>
            </a:r>
            <a:r>
              <a:rPr lang="en-US" dirty="0" err="1" smtClean="0"/>
              <a:t>correctiebedrag</a:t>
            </a:r>
            <a:endParaRPr lang="en-US" dirty="0"/>
          </a:p>
          <a:p>
            <a:r>
              <a:rPr lang="en-US" dirty="0" err="1" smtClean="0"/>
              <a:t>Echter</a:t>
            </a:r>
            <a:r>
              <a:rPr lang="en-US" dirty="0" smtClean="0"/>
              <a:t>, </a:t>
            </a:r>
            <a:r>
              <a:rPr lang="en-US" dirty="0" err="1" smtClean="0"/>
              <a:t>tenderbedrag</a:t>
            </a:r>
            <a:r>
              <a:rPr lang="en-US" dirty="0" smtClean="0"/>
              <a:t> </a:t>
            </a:r>
            <a:r>
              <a:rPr lang="en-US" dirty="0" err="1" smtClean="0"/>
              <a:t>verminderd</a:t>
            </a:r>
            <a:r>
              <a:rPr lang="en-US" dirty="0" smtClean="0"/>
              <a:t> met het  </a:t>
            </a:r>
            <a:r>
              <a:rPr lang="en-US" dirty="0" err="1" smtClean="0"/>
              <a:t>correctiebedrag</a:t>
            </a:r>
            <a:r>
              <a:rPr lang="en-US" dirty="0" smtClean="0"/>
              <a:t> </a:t>
            </a:r>
            <a:r>
              <a:rPr lang="en-US" dirty="0" err="1" smtClean="0"/>
              <a:t>kan</a:t>
            </a:r>
            <a:r>
              <a:rPr lang="en-US" dirty="0" smtClean="0"/>
              <a:t> </a:t>
            </a:r>
            <a:r>
              <a:rPr lang="en-US" dirty="0" err="1" smtClean="0"/>
              <a:t>niet</a:t>
            </a:r>
            <a:r>
              <a:rPr lang="en-US" dirty="0" smtClean="0"/>
              <a:t> lager </a:t>
            </a:r>
            <a:r>
              <a:rPr lang="en-US" dirty="0" err="1" smtClean="0"/>
              <a:t>zijn</a:t>
            </a:r>
            <a:r>
              <a:rPr lang="en-US" dirty="0" smtClean="0"/>
              <a:t> </a:t>
            </a:r>
            <a:r>
              <a:rPr lang="en-US" dirty="0" err="1" smtClean="0"/>
              <a:t>dan</a:t>
            </a:r>
            <a:r>
              <a:rPr lang="en-US" dirty="0" smtClean="0"/>
              <a:t> de </a:t>
            </a:r>
            <a:r>
              <a:rPr lang="en-US" dirty="0" err="1" smtClean="0"/>
              <a:t>basisenergieprijs</a:t>
            </a:r>
            <a:endParaRPr lang="en-US" dirty="0" smtClean="0"/>
          </a:p>
        </p:txBody>
      </p:sp>
    </p:spTree>
    <p:extLst>
      <p:ext uri="{BB962C8B-B14F-4D97-AF65-F5344CB8AC3E}">
        <p14:creationId xmlns:p14="http://schemas.microsoft.com/office/powerpoint/2010/main" val="2679621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Berekening</a:t>
            </a:r>
            <a:r>
              <a:rPr lang="en-US" dirty="0" smtClean="0"/>
              <a:t> </a:t>
            </a:r>
            <a:r>
              <a:rPr lang="en-US" dirty="0" smtClean="0"/>
              <a:t>basis </a:t>
            </a:r>
            <a:r>
              <a:rPr lang="en-US" dirty="0" err="1" smtClean="0"/>
              <a:t>energieprijs</a:t>
            </a:r>
            <a:endParaRPr lang="en-US" dirty="0"/>
          </a:p>
        </p:txBody>
      </p:sp>
      <p:sp>
        <p:nvSpPr>
          <p:cNvPr id="3" name="Tijdelijke aanduiding voor inhoud 2"/>
          <p:cNvSpPr>
            <a:spLocks noGrp="1"/>
          </p:cNvSpPr>
          <p:nvPr>
            <p:ph sz="quarter" idx="13"/>
          </p:nvPr>
        </p:nvSpPr>
        <p:spPr/>
        <p:txBody>
          <a:bodyPr/>
          <a:lstStyle/>
          <a:p>
            <a:r>
              <a:rPr lang="nl-NL" sz="2000" dirty="0"/>
              <a:t>Basisenergieprijs = 2/3 * (lange termijn verwachte energieprijs – P&amp;O)</a:t>
            </a:r>
          </a:p>
          <a:p>
            <a:r>
              <a:rPr lang="en-US" sz="2000" dirty="0" smtClean="0"/>
              <a:t>Lange </a:t>
            </a:r>
            <a:r>
              <a:rPr lang="en-US" sz="2000" dirty="0" err="1"/>
              <a:t>termijn</a:t>
            </a:r>
            <a:r>
              <a:rPr lang="en-US" sz="2000" dirty="0"/>
              <a:t> </a:t>
            </a:r>
            <a:r>
              <a:rPr lang="en-US" sz="2000" dirty="0" err="1"/>
              <a:t>verwachte</a:t>
            </a:r>
            <a:r>
              <a:rPr lang="en-US" sz="2000" dirty="0"/>
              <a:t> </a:t>
            </a:r>
            <a:r>
              <a:rPr lang="en-US" sz="2000" dirty="0" err="1"/>
              <a:t>elektriciteitsprijs</a:t>
            </a:r>
            <a:r>
              <a:rPr lang="en-US" sz="2000" dirty="0"/>
              <a:t> (baseload) : </a:t>
            </a:r>
            <a:r>
              <a:rPr lang="en-US" sz="2000" dirty="0" smtClean="0"/>
              <a:t>5,8 </a:t>
            </a:r>
            <a:r>
              <a:rPr lang="en-US" sz="2000" dirty="0" err="1" smtClean="0"/>
              <a:t>ct</a:t>
            </a:r>
            <a:r>
              <a:rPr lang="en-US" sz="2000" dirty="0" smtClean="0"/>
              <a:t>/kWh </a:t>
            </a:r>
            <a:endParaRPr lang="en-US" sz="2000" dirty="0"/>
          </a:p>
          <a:p>
            <a:r>
              <a:rPr lang="en-US" sz="2000" dirty="0" err="1"/>
              <a:t>Profiel</a:t>
            </a:r>
            <a:r>
              <a:rPr lang="en-US" sz="2000" dirty="0"/>
              <a:t>- </a:t>
            </a:r>
            <a:r>
              <a:rPr lang="en-US" sz="2000" dirty="0" err="1"/>
              <a:t>en</a:t>
            </a:r>
            <a:r>
              <a:rPr lang="en-US" sz="2000" dirty="0"/>
              <a:t> </a:t>
            </a:r>
            <a:r>
              <a:rPr lang="en-US" sz="2000" dirty="0" err="1" smtClean="0"/>
              <a:t>onbalans</a:t>
            </a:r>
            <a:r>
              <a:rPr lang="en-US" sz="2000" dirty="0" smtClean="0"/>
              <a:t> </a:t>
            </a:r>
            <a:r>
              <a:rPr lang="en-US" sz="2000" dirty="0" err="1" smtClean="0"/>
              <a:t>kosten</a:t>
            </a:r>
            <a:r>
              <a:rPr lang="en-US" sz="2000" dirty="0" smtClean="0"/>
              <a:t>(P&amp;O</a:t>
            </a:r>
            <a:r>
              <a:rPr lang="en-US" sz="2000" dirty="0" smtClean="0"/>
              <a:t>): 1,3 </a:t>
            </a:r>
            <a:r>
              <a:rPr lang="en-US" sz="2000" dirty="0" err="1" smtClean="0"/>
              <a:t>ct</a:t>
            </a:r>
            <a:r>
              <a:rPr lang="en-US" sz="2000" dirty="0" smtClean="0"/>
              <a:t>/kWh </a:t>
            </a:r>
            <a:endParaRPr lang="en-US" sz="2000" dirty="0"/>
          </a:p>
          <a:p>
            <a:r>
              <a:rPr lang="en-US" sz="2000" dirty="0" smtClean="0"/>
              <a:t>3,0 </a:t>
            </a:r>
            <a:r>
              <a:rPr lang="en-US" sz="2000" dirty="0" err="1"/>
              <a:t>ct</a:t>
            </a:r>
            <a:r>
              <a:rPr lang="en-US" sz="2000" dirty="0"/>
              <a:t>/kWh  = 2/3 x (</a:t>
            </a:r>
            <a:r>
              <a:rPr lang="en-US" sz="2000" dirty="0" smtClean="0"/>
              <a:t>5,8 </a:t>
            </a:r>
            <a:r>
              <a:rPr lang="en-US" sz="2000" dirty="0"/>
              <a:t>-</a:t>
            </a:r>
            <a:r>
              <a:rPr lang="en-US" sz="2000" dirty="0" smtClean="0"/>
              <a:t>1,3) </a:t>
            </a:r>
            <a:r>
              <a:rPr lang="en-US" sz="2000" dirty="0" err="1" smtClean="0"/>
              <a:t>ct</a:t>
            </a:r>
            <a:r>
              <a:rPr lang="en-US" sz="2000" dirty="0" smtClean="0"/>
              <a:t>/kWh</a:t>
            </a:r>
            <a:endParaRPr lang="en-US" sz="2000" dirty="0"/>
          </a:p>
        </p:txBody>
      </p:sp>
    </p:spTree>
    <p:extLst>
      <p:ext uri="{BB962C8B-B14F-4D97-AF65-F5344CB8AC3E}">
        <p14:creationId xmlns:p14="http://schemas.microsoft.com/office/powerpoint/2010/main" val="59398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Vragen</a:t>
            </a:r>
            <a:r>
              <a:rPr lang="en-US" dirty="0" smtClean="0"/>
              <a:t>: basis </a:t>
            </a:r>
            <a:r>
              <a:rPr lang="en-US" dirty="0" err="1" smtClean="0"/>
              <a:t>energieprijs</a:t>
            </a:r>
            <a:endParaRPr lang="en-US" dirty="0"/>
          </a:p>
        </p:txBody>
      </p:sp>
      <p:sp>
        <p:nvSpPr>
          <p:cNvPr id="3" name="Tijdelijke aanduiding voor inhoud 2"/>
          <p:cNvSpPr>
            <a:spLocks noGrp="1"/>
          </p:cNvSpPr>
          <p:nvPr>
            <p:ph sz="quarter" idx="13"/>
          </p:nvPr>
        </p:nvSpPr>
        <p:spPr/>
        <p:txBody>
          <a:bodyPr/>
          <a:lstStyle/>
          <a:p>
            <a:endParaRPr lang="en-US" dirty="0" smtClean="0"/>
          </a:p>
          <a:p>
            <a:r>
              <a:rPr lang="en-US" sz="2000" dirty="0" err="1" smtClean="0"/>
              <a:t>Wordt</a:t>
            </a:r>
            <a:r>
              <a:rPr lang="en-US" sz="2000" dirty="0" smtClean="0"/>
              <a:t> </a:t>
            </a:r>
            <a:r>
              <a:rPr lang="en-US" sz="2000" dirty="0" smtClean="0"/>
              <a:t>de basis </a:t>
            </a:r>
            <a:r>
              <a:rPr lang="en-US" sz="2000" dirty="0" err="1" smtClean="0"/>
              <a:t>energieprijs</a:t>
            </a:r>
            <a:r>
              <a:rPr lang="en-US" sz="2000" dirty="0" smtClean="0"/>
              <a:t> </a:t>
            </a:r>
            <a:r>
              <a:rPr lang="en-US" sz="2000" dirty="0" err="1" smtClean="0"/>
              <a:t>ieder</a:t>
            </a:r>
            <a:r>
              <a:rPr lang="en-US" sz="2000" dirty="0" smtClean="0"/>
              <a:t> </a:t>
            </a:r>
            <a:r>
              <a:rPr lang="en-US" sz="2000" dirty="0" err="1" smtClean="0"/>
              <a:t>jaar</a:t>
            </a:r>
            <a:r>
              <a:rPr lang="en-US" sz="2000" dirty="0" smtClean="0"/>
              <a:t> </a:t>
            </a:r>
            <a:r>
              <a:rPr lang="en-US" sz="2000" dirty="0" err="1" smtClean="0"/>
              <a:t>opnieuw</a:t>
            </a:r>
            <a:r>
              <a:rPr lang="en-US" sz="2000" dirty="0" smtClean="0"/>
              <a:t> </a:t>
            </a:r>
            <a:r>
              <a:rPr lang="en-US" sz="2000" dirty="0" err="1" smtClean="0"/>
              <a:t>bepaald</a:t>
            </a:r>
            <a:r>
              <a:rPr lang="en-US" sz="2000" dirty="0" smtClean="0"/>
              <a:t>?</a:t>
            </a:r>
          </a:p>
          <a:p>
            <a:pPr lvl="1"/>
            <a:r>
              <a:rPr lang="en-US" sz="2000" dirty="0" err="1" smtClean="0"/>
              <a:t>Antwoord</a:t>
            </a:r>
            <a:r>
              <a:rPr lang="en-US" sz="2000" dirty="0" smtClean="0"/>
              <a:t>: Nee, </a:t>
            </a:r>
            <a:r>
              <a:rPr lang="en-US" sz="2000" dirty="0" err="1" smtClean="0"/>
              <a:t>deze</a:t>
            </a:r>
            <a:r>
              <a:rPr lang="en-US" sz="2000" dirty="0" smtClean="0"/>
              <a:t> </a:t>
            </a:r>
            <a:r>
              <a:rPr lang="en-US" sz="2000" dirty="0" err="1" smtClean="0"/>
              <a:t>ligt</a:t>
            </a:r>
            <a:r>
              <a:rPr lang="en-US" sz="2000" dirty="0" smtClean="0"/>
              <a:t> vast in de </a:t>
            </a:r>
            <a:r>
              <a:rPr lang="en-US" sz="2000" dirty="0" err="1" smtClean="0"/>
              <a:t>subsidie-beschikking</a:t>
            </a:r>
            <a:r>
              <a:rPr lang="en-US" sz="2000" dirty="0" smtClean="0"/>
              <a:t> </a:t>
            </a:r>
            <a:r>
              <a:rPr lang="en-US" sz="2000" dirty="0" err="1" smtClean="0"/>
              <a:t>voor</a:t>
            </a:r>
            <a:r>
              <a:rPr lang="en-US" sz="2000" dirty="0" smtClean="0"/>
              <a:t> de hele </a:t>
            </a:r>
            <a:r>
              <a:rPr lang="en-US" sz="2000" dirty="0" err="1" smtClean="0"/>
              <a:t>subsidie</a:t>
            </a:r>
            <a:r>
              <a:rPr lang="en-US" sz="2000" dirty="0" smtClean="0"/>
              <a:t> </a:t>
            </a:r>
            <a:r>
              <a:rPr lang="en-US" sz="2000" dirty="0" err="1" smtClean="0"/>
              <a:t>periode</a:t>
            </a:r>
            <a:endParaRPr lang="en-US" sz="2000" dirty="0" smtClean="0"/>
          </a:p>
          <a:p>
            <a:pPr marL="0" indent="0">
              <a:buNone/>
            </a:pPr>
            <a:endParaRPr lang="en-US" dirty="0"/>
          </a:p>
        </p:txBody>
      </p:sp>
    </p:spTree>
    <p:extLst>
      <p:ext uri="{BB962C8B-B14F-4D97-AF65-F5344CB8AC3E}">
        <p14:creationId xmlns:p14="http://schemas.microsoft.com/office/powerpoint/2010/main" val="1162991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Correctiebedrag</a:t>
            </a:r>
            <a:endParaRPr lang="en-US" dirty="0"/>
          </a:p>
        </p:txBody>
      </p:sp>
      <p:sp>
        <p:nvSpPr>
          <p:cNvPr id="3" name="Tijdelijke aanduiding voor inhoud 2"/>
          <p:cNvSpPr>
            <a:spLocks noGrp="1"/>
          </p:cNvSpPr>
          <p:nvPr>
            <p:ph sz="quarter" idx="13"/>
          </p:nvPr>
        </p:nvSpPr>
        <p:spPr/>
        <p:txBody>
          <a:bodyPr/>
          <a:lstStyle/>
          <a:p>
            <a:r>
              <a:rPr lang="nl-NL" sz="2000" dirty="0" smtClean="0"/>
              <a:t>Voorlopig Correctiebedrag</a:t>
            </a:r>
          </a:p>
          <a:p>
            <a:pPr lvl="1"/>
            <a:r>
              <a:rPr lang="nl-NL" sz="2000" dirty="0" smtClean="0"/>
              <a:t>Gepubliceerd voor 1 november in het voorgaande jaar </a:t>
            </a:r>
            <a:r>
              <a:rPr lang="nl-NL" sz="2000" dirty="0" smtClean="0"/>
              <a:t>(SDE Besluit </a:t>
            </a:r>
            <a:r>
              <a:rPr lang="nl-NL" sz="2000" dirty="0" smtClean="0"/>
              <a:t>artikel 14 lid 5)</a:t>
            </a:r>
          </a:p>
          <a:p>
            <a:pPr lvl="1"/>
            <a:r>
              <a:rPr lang="nl-NL" sz="2000" dirty="0" smtClean="0"/>
              <a:t>Gebruikt om de hoogte van de voorschotten te bepalen</a:t>
            </a:r>
            <a:endParaRPr lang="nl-NL" sz="2000" dirty="0"/>
          </a:p>
          <a:p>
            <a:r>
              <a:rPr lang="nl-NL" sz="2000" dirty="0" smtClean="0"/>
              <a:t>Definitief Correctiebedrag</a:t>
            </a:r>
          </a:p>
          <a:p>
            <a:pPr lvl="1"/>
            <a:r>
              <a:rPr lang="nl-NL" sz="2000" dirty="0" smtClean="0"/>
              <a:t>Gepubliceerd voor 1 april nadat het betreffende jaar is verstreken </a:t>
            </a:r>
            <a:r>
              <a:rPr lang="nl-NL" sz="2000" dirty="0" smtClean="0"/>
              <a:t>(SDE Besluit </a:t>
            </a:r>
            <a:r>
              <a:rPr lang="nl-NL" sz="2000" dirty="0" smtClean="0"/>
              <a:t>artikel 14 lid 4)</a:t>
            </a:r>
          </a:p>
          <a:p>
            <a:pPr lvl="1"/>
            <a:r>
              <a:rPr lang="nl-NL" sz="2000" dirty="0" smtClean="0"/>
              <a:t>Gebruikt om de hoogte van de definitieve verrekening te bepalen</a:t>
            </a:r>
            <a:endParaRPr lang="nl-NL" sz="2000" dirty="0"/>
          </a:p>
          <a:p>
            <a:pPr marL="0" indent="0">
              <a:buNone/>
            </a:pPr>
            <a:endParaRPr lang="en-US" dirty="0"/>
          </a:p>
        </p:txBody>
      </p:sp>
    </p:spTree>
    <p:extLst>
      <p:ext uri="{BB962C8B-B14F-4D97-AF65-F5344CB8AC3E}">
        <p14:creationId xmlns:p14="http://schemas.microsoft.com/office/powerpoint/2010/main" val="304777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Voorlopig</a:t>
            </a:r>
            <a:r>
              <a:rPr lang="en-US" dirty="0" smtClean="0"/>
              <a:t> </a:t>
            </a:r>
            <a:r>
              <a:rPr lang="en-US" dirty="0" err="1"/>
              <a:t>c</a:t>
            </a:r>
            <a:r>
              <a:rPr lang="en-US" dirty="0" err="1" smtClean="0"/>
              <a:t>orrectiebedrag</a:t>
            </a:r>
            <a:endParaRPr lang="en-US" dirty="0"/>
          </a:p>
        </p:txBody>
      </p:sp>
      <p:sp>
        <p:nvSpPr>
          <p:cNvPr id="3" name="Tijdelijke aanduiding voor inhoud 2"/>
          <p:cNvSpPr>
            <a:spLocks noGrp="1"/>
          </p:cNvSpPr>
          <p:nvPr>
            <p:ph sz="quarter" idx="13"/>
          </p:nvPr>
        </p:nvSpPr>
        <p:spPr/>
        <p:txBody>
          <a:bodyPr/>
          <a:lstStyle/>
          <a:p>
            <a:r>
              <a:rPr lang="nl-NL" sz="2000" dirty="0" smtClean="0"/>
              <a:t>(</a:t>
            </a:r>
            <a:r>
              <a:rPr lang="nl-NL" sz="2000" dirty="0"/>
              <a:t>Gemiddelde </a:t>
            </a:r>
            <a:r>
              <a:rPr lang="nl-NL" sz="2000" dirty="0" err="1"/>
              <a:t>day</a:t>
            </a:r>
            <a:r>
              <a:rPr lang="nl-NL" sz="2000" dirty="0"/>
              <a:t> </a:t>
            </a:r>
            <a:r>
              <a:rPr lang="nl-NL" sz="2000" dirty="0" err="1"/>
              <a:t>ahead</a:t>
            </a:r>
            <a:r>
              <a:rPr lang="nl-NL" sz="2000" dirty="0"/>
              <a:t>-marktprijs </a:t>
            </a:r>
            <a:r>
              <a:rPr lang="nl-NL" sz="2000" dirty="0" smtClean="0"/>
              <a:t/>
            </a:r>
            <a:br>
              <a:rPr lang="nl-NL" sz="2000" dirty="0" smtClean="0"/>
            </a:br>
            <a:r>
              <a:rPr lang="nl-NL" sz="2000" dirty="0" smtClean="0"/>
              <a:t>APX </a:t>
            </a:r>
            <a:r>
              <a:rPr lang="nl-NL" sz="2000" dirty="0"/>
              <a:t>van okt.2013 t/m sept. 2014)   </a:t>
            </a:r>
            <a:r>
              <a:rPr lang="nl-NL" sz="2000" dirty="0" smtClean="0"/>
              <a:t>x    (</a:t>
            </a:r>
            <a:r>
              <a:rPr lang="nl-NL" sz="2000" dirty="0"/>
              <a:t>profiel- en onbalansfactor)  </a:t>
            </a:r>
            <a:endParaRPr lang="nl-NL" sz="2000" dirty="0" smtClean="0"/>
          </a:p>
          <a:p>
            <a:endParaRPr lang="nl-NL" sz="2000" dirty="0"/>
          </a:p>
          <a:p>
            <a:r>
              <a:rPr lang="nl-NL" sz="2000" dirty="0" smtClean="0"/>
              <a:t>Voor het jaar 2016:</a:t>
            </a:r>
          </a:p>
          <a:p>
            <a:pPr lvl="1"/>
            <a:r>
              <a:rPr lang="nl-NL" sz="2000" dirty="0" smtClean="0"/>
              <a:t>3,8 </a:t>
            </a:r>
            <a:r>
              <a:rPr lang="nl-NL" sz="2000" dirty="0" err="1"/>
              <a:t>ct</a:t>
            </a:r>
            <a:r>
              <a:rPr lang="nl-NL" sz="2000" dirty="0"/>
              <a:t>/kWh = </a:t>
            </a:r>
            <a:r>
              <a:rPr lang="nl-NL" sz="2000" dirty="0" smtClean="0"/>
              <a:t>4,21ct/kWh </a:t>
            </a:r>
            <a:r>
              <a:rPr lang="nl-NL" sz="2000" dirty="0"/>
              <a:t>x </a:t>
            </a:r>
            <a:r>
              <a:rPr lang="nl-NL" sz="2000" dirty="0" smtClean="0"/>
              <a:t>0,913</a:t>
            </a:r>
          </a:p>
          <a:p>
            <a:pPr marL="360000" lvl="1" indent="0">
              <a:buNone/>
            </a:pPr>
            <a:endParaRPr lang="nl-NL" dirty="0"/>
          </a:p>
          <a:p>
            <a:endParaRPr lang="en-US" dirty="0"/>
          </a:p>
        </p:txBody>
      </p:sp>
    </p:spTree>
    <p:extLst>
      <p:ext uri="{BB962C8B-B14F-4D97-AF65-F5344CB8AC3E}">
        <p14:creationId xmlns:p14="http://schemas.microsoft.com/office/powerpoint/2010/main" val="4194595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Definitief</a:t>
            </a:r>
            <a:r>
              <a:rPr lang="en-US" dirty="0" smtClean="0"/>
              <a:t> </a:t>
            </a:r>
            <a:r>
              <a:rPr lang="en-US" dirty="0" err="1" smtClean="0"/>
              <a:t>correctiebedrag</a:t>
            </a:r>
            <a:r>
              <a:rPr lang="en-US" dirty="0" smtClean="0"/>
              <a:t> </a:t>
            </a:r>
            <a:r>
              <a:rPr lang="en-US" dirty="0" smtClean="0"/>
              <a:t>(</a:t>
            </a:r>
            <a:r>
              <a:rPr lang="en-US" dirty="0" err="1" smtClean="0"/>
              <a:t>bijv</a:t>
            </a:r>
            <a:r>
              <a:rPr lang="en-US" dirty="0" smtClean="0"/>
              <a:t>. 2015)</a:t>
            </a:r>
            <a:endParaRPr lang="en-US" dirty="0"/>
          </a:p>
        </p:txBody>
      </p:sp>
      <p:sp>
        <p:nvSpPr>
          <p:cNvPr id="3" name="Tijdelijke aanduiding voor inhoud 2"/>
          <p:cNvSpPr>
            <a:spLocks noGrp="1"/>
          </p:cNvSpPr>
          <p:nvPr>
            <p:ph sz="quarter" idx="13"/>
          </p:nvPr>
        </p:nvSpPr>
        <p:spPr/>
        <p:txBody>
          <a:bodyPr/>
          <a:lstStyle/>
          <a:p>
            <a:r>
              <a:rPr lang="nl-NL" sz="2000" dirty="0" smtClean="0"/>
              <a:t>(</a:t>
            </a:r>
            <a:r>
              <a:rPr lang="nl-NL" sz="2000" dirty="0"/>
              <a:t>Gemiddelde </a:t>
            </a:r>
            <a:r>
              <a:rPr lang="nl-NL" sz="2000" dirty="0" err="1"/>
              <a:t>day</a:t>
            </a:r>
            <a:r>
              <a:rPr lang="nl-NL" sz="2000" dirty="0"/>
              <a:t> </a:t>
            </a:r>
            <a:r>
              <a:rPr lang="nl-NL" sz="2000" dirty="0" err="1"/>
              <a:t>ahead</a:t>
            </a:r>
            <a:r>
              <a:rPr lang="nl-NL" sz="2000" dirty="0"/>
              <a:t>-marktprijs APX van </a:t>
            </a:r>
            <a:r>
              <a:rPr lang="nl-NL" sz="2000" dirty="0" smtClean="0"/>
              <a:t>jan.2015 </a:t>
            </a:r>
            <a:r>
              <a:rPr lang="nl-NL" sz="2000" dirty="0"/>
              <a:t>t/m </a:t>
            </a:r>
            <a:r>
              <a:rPr lang="nl-NL" sz="2000" dirty="0" smtClean="0"/>
              <a:t>dec. 2015)   </a:t>
            </a:r>
            <a:r>
              <a:rPr lang="nl-NL" sz="2000" dirty="0"/>
              <a:t>x </a:t>
            </a:r>
            <a:br>
              <a:rPr lang="nl-NL" sz="2000" dirty="0"/>
            </a:br>
            <a:r>
              <a:rPr lang="nl-NL" sz="2000" dirty="0"/>
              <a:t>(profiel- en onbalansfactor</a:t>
            </a:r>
            <a:r>
              <a:rPr lang="nl-NL" sz="2000" dirty="0" smtClean="0"/>
              <a:t>)</a:t>
            </a:r>
          </a:p>
          <a:p>
            <a:r>
              <a:rPr lang="nl-NL" sz="2000" dirty="0" smtClean="0"/>
              <a:t>Profiel- en onbalansfactor 0,831 </a:t>
            </a:r>
          </a:p>
          <a:p>
            <a:r>
              <a:rPr lang="nl-NL" sz="2000" dirty="0" smtClean="0"/>
              <a:t>Gem </a:t>
            </a:r>
            <a:r>
              <a:rPr lang="nl-NL" sz="2000" dirty="0" err="1" smtClean="0"/>
              <a:t>day</a:t>
            </a:r>
            <a:r>
              <a:rPr lang="nl-NL" sz="2000" dirty="0" smtClean="0"/>
              <a:t> </a:t>
            </a:r>
            <a:r>
              <a:rPr lang="nl-NL" sz="2000" dirty="0" err="1" smtClean="0"/>
              <a:t>ahead</a:t>
            </a:r>
            <a:r>
              <a:rPr lang="nl-NL" sz="2000" dirty="0" smtClean="0"/>
              <a:t> APX: 0,0401 € / kWh</a:t>
            </a:r>
          </a:p>
          <a:p>
            <a:r>
              <a:rPr lang="nl-NL" sz="2000" dirty="0" err="1" smtClean="0"/>
              <a:t>Def</a:t>
            </a:r>
            <a:r>
              <a:rPr lang="nl-NL" sz="2000" dirty="0" smtClean="0"/>
              <a:t>. correctiebedrag: 0,0333 € / kWh</a:t>
            </a:r>
          </a:p>
          <a:p>
            <a:r>
              <a:rPr lang="nl-NL" sz="2000" dirty="0" smtClean="0"/>
              <a:t>Waarde Garanties van Oorsprong 0 euro  </a:t>
            </a:r>
            <a:endParaRPr lang="nl-NL" sz="2000" dirty="0"/>
          </a:p>
          <a:p>
            <a:pPr marL="360000" lvl="1" indent="0">
              <a:buNone/>
            </a:pPr>
            <a:endParaRPr lang="nl-NL" dirty="0"/>
          </a:p>
          <a:p>
            <a:endParaRPr lang="en-US" dirty="0"/>
          </a:p>
        </p:txBody>
      </p:sp>
    </p:spTree>
    <p:extLst>
      <p:ext uri="{BB962C8B-B14F-4D97-AF65-F5344CB8AC3E}">
        <p14:creationId xmlns:p14="http://schemas.microsoft.com/office/powerpoint/2010/main" val="2642453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Vragen</a:t>
            </a:r>
            <a:r>
              <a:rPr lang="en-US" dirty="0" smtClean="0"/>
              <a:t>: </a:t>
            </a:r>
            <a:r>
              <a:rPr lang="en-US" dirty="0" err="1" smtClean="0"/>
              <a:t>definitief</a:t>
            </a:r>
            <a:r>
              <a:rPr lang="en-US" dirty="0" smtClean="0"/>
              <a:t> </a:t>
            </a:r>
            <a:r>
              <a:rPr lang="en-US" dirty="0" err="1" smtClean="0"/>
              <a:t>correctiebedrag</a:t>
            </a:r>
            <a:endParaRPr lang="en-US" dirty="0"/>
          </a:p>
        </p:txBody>
      </p:sp>
      <p:sp>
        <p:nvSpPr>
          <p:cNvPr id="3" name="Tijdelijke aanduiding voor inhoud 2"/>
          <p:cNvSpPr>
            <a:spLocks noGrp="1"/>
          </p:cNvSpPr>
          <p:nvPr>
            <p:ph sz="quarter" idx="13"/>
          </p:nvPr>
        </p:nvSpPr>
        <p:spPr/>
        <p:txBody>
          <a:bodyPr/>
          <a:lstStyle/>
          <a:p>
            <a:pPr marL="0" indent="0">
              <a:buNone/>
            </a:pPr>
            <a:r>
              <a:rPr lang="nl-NL" sz="2400" dirty="0" smtClean="0"/>
              <a:t>Vraag: Is </a:t>
            </a:r>
            <a:r>
              <a:rPr lang="nl-NL" sz="2400" dirty="0"/>
              <a:t>de elektriciteits-referentie prijs het jaarlijks gemiddelde van de spot-market </a:t>
            </a:r>
            <a:r>
              <a:rPr lang="nl-NL" sz="2400" dirty="0" err="1"/>
              <a:t>price</a:t>
            </a:r>
            <a:r>
              <a:rPr lang="nl-NL" sz="2400" dirty="0"/>
              <a:t>? En wordt dat per kalenderjaar berekend of per vol productiejaar? </a:t>
            </a:r>
          </a:p>
          <a:p>
            <a:pPr marL="0" indent="0">
              <a:buNone/>
            </a:pPr>
            <a:r>
              <a:rPr lang="nl-NL" sz="2400" dirty="0" smtClean="0"/>
              <a:t>(</a:t>
            </a:r>
            <a:r>
              <a:rPr lang="nl-NL" sz="2400" dirty="0"/>
              <a:t>een park zal waarschijnlijk niet precies op 1 jan </a:t>
            </a:r>
            <a:r>
              <a:rPr lang="nl-NL" sz="2400" dirty="0" smtClean="0"/>
              <a:t>    gaan </a:t>
            </a:r>
            <a:r>
              <a:rPr lang="nl-NL" sz="2400" dirty="0"/>
              <a:t>draaien</a:t>
            </a:r>
            <a:r>
              <a:rPr lang="nl-NL" sz="2400" dirty="0" smtClean="0"/>
              <a:t>)</a:t>
            </a:r>
          </a:p>
          <a:p>
            <a:pPr marL="0" indent="0">
              <a:buNone/>
            </a:pPr>
            <a:r>
              <a:rPr lang="nl-NL" sz="2400" dirty="0" smtClean="0"/>
              <a:t/>
            </a:r>
            <a:br>
              <a:rPr lang="nl-NL" sz="2400" dirty="0" smtClean="0"/>
            </a:br>
            <a:r>
              <a:rPr lang="nl-NL" sz="2400" dirty="0" smtClean="0"/>
              <a:t>Antwoord: Gemiddelde </a:t>
            </a:r>
            <a:r>
              <a:rPr lang="nl-NL" sz="2400" dirty="0" err="1" smtClean="0"/>
              <a:t>day</a:t>
            </a:r>
            <a:r>
              <a:rPr lang="nl-NL" sz="2400" dirty="0" smtClean="0"/>
              <a:t> </a:t>
            </a:r>
            <a:r>
              <a:rPr lang="nl-NL" sz="2400" dirty="0" err="1" smtClean="0"/>
              <a:t>ahead</a:t>
            </a:r>
            <a:r>
              <a:rPr lang="nl-NL" sz="2400" dirty="0" smtClean="0"/>
              <a:t> marktprijs APX volledige 12 maanden. Het eerste gebroken jaar ook op basis van de volledige 12 maanden (jan-dec) </a:t>
            </a:r>
            <a:endParaRPr lang="en-US" sz="2400" dirty="0"/>
          </a:p>
        </p:txBody>
      </p:sp>
    </p:spTree>
    <p:extLst>
      <p:ext uri="{BB962C8B-B14F-4D97-AF65-F5344CB8AC3E}">
        <p14:creationId xmlns:p14="http://schemas.microsoft.com/office/powerpoint/2010/main" val="3717546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r>
              <a:rPr lang="nl-NL" dirty="0" smtClean="0"/>
              <a:t>Wat gaan we doen vanmiddag?</a:t>
            </a:r>
            <a:endParaRPr lang="nl-NL" dirty="0"/>
          </a:p>
        </p:txBody>
      </p:sp>
      <p:sp>
        <p:nvSpPr>
          <p:cNvPr id="16" name="Tijdelijke aanduiding voor inhoud 15"/>
          <p:cNvSpPr>
            <a:spLocks noGrp="1"/>
          </p:cNvSpPr>
          <p:nvPr>
            <p:ph sz="quarter" idx="13"/>
          </p:nvPr>
        </p:nvSpPr>
        <p:spPr/>
        <p:txBody>
          <a:bodyPr/>
          <a:lstStyle/>
          <a:p>
            <a:r>
              <a:rPr lang="nl-NL" dirty="0" smtClean="0"/>
              <a:t>Uitleg over de SDE+</a:t>
            </a:r>
          </a:p>
          <a:p>
            <a:endParaRPr lang="nl-NL" dirty="0" smtClean="0"/>
          </a:p>
          <a:p>
            <a:r>
              <a:rPr lang="nl-NL" dirty="0" smtClean="0"/>
              <a:t>Pauze</a:t>
            </a:r>
          </a:p>
          <a:p>
            <a:endParaRPr lang="nl-NL" dirty="0" smtClean="0"/>
          </a:p>
          <a:p>
            <a:r>
              <a:rPr lang="nl-NL" dirty="0" smtClean="0"/>
              <a:t>Uitleg over de Tender 2 Wind op Zee 2016</a:t>
            </a:r>
          </a:p>
          <a:p>
            <a:endParaRPr lang="nl-NL" dirty="0" smtClean="0"/>
          </a:p>
          <a:p>
            <a:r>
              <a:rPr lang="nl-NL" dirty="0" smtClean="0"/>
              <a:t>Borrel</a:t>
            </a:r>
            <a:endParaRPr lang="nl-NL" dirty="0"/>
          </a:p>
        </p:txBody>
      </p:sp>
    </p:spTree>
    <p:extLst>
      <p:ext uri="{BB962C8B-B14F-4D97-AF65-F5344CB8AC3E}">
        <p14:creationId xmlns:p14="http://schemas.microsoft.com/office/powerpoint/2010/main" val="2499530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Vragen</a:t>
            </a:r>
            <a:r>
              <a:rPr lang="en-US" dirty="0" smtClean="0"/>
              <a:t>: </a:t>
            </a:r>
            <a:r>
              <a:rPr lang="en-US" dirty="0" err="1" smtClean="0"/>
              <a:t>definitief</a:t>
            </a:r>
            <a:r>
              <a:rPr lang="en-US" dirty="0" smtClean="0"/>
              <a:t> </a:t>
            </a:r>
            <a:r>
              <a:rPr lang="en-US" dirty="0" err="1" smtClean="0"/>
              <a:t>correctiebedrag</a:t>
            </a:r>
            <a:endParaRPr lang="en-US" dirty="0"/>
          </a:p>
        </p:txBody>
      </p:sp>
      <p:sp>
        <p:nvSpPr>
          <p:cNvPr id="3" name="Tijdelijke aanduiding voor inhoud 2"/>
          <p:cNvSpPr>
            <a:spLocks noGrp="1"/>
          </p:cNvSpPr>
          <p:nvPr>
            <p:ph sz="quarter" idx="13"/>
          </p:nvPr>
        </p:nvSpPr>
        <p:spPr/>
        <p:txBody>
          <a:bodyPr/>
          <a:lstStyle/>
          <a:p>
            <a:pPr marL="0" indent="0">
              <a:buNone/>
            </a:pPr>
            <a:r>
              <a:rPr lang="nl-NL" sz="2000" dirty="0" smtClean="0"/>
              <a:t>Vraag: “De </a:t>
            </a:r>
            <a:r>
              <a:rPr lang="nl-NL" sz="2000" dirty="0"/>
              <a:t>waarde van de GVO voor bepaling van het  voorschot wordt op 0 </a:t>
            </a:r>
            <a:r>
              <a:rPr lang="nl-NL" sz="2000" dirty="0" smtClean="0"/>
              <a:t>gezet, </a:t>
            </a:r>
            <a:r>
              <a:rPr lang="nl-NL" sz="2000" dirty="0"/>
              <a:t>hoe zit dit dan met de </a:t>
            </a:r>
            <a:r>
              <a:rPr lang="nl-NL" sz="2000" dirty="0" smtClean="0"/>
              <a:t>afrekening?” </a:t>
            </a:r>
            <a:endParaRPr lang="nl-NL" sz="2000" dirty="0"/>
          </a:p>
          <a:p>
            <a:pPr marL="0" indent="0">
              <a:buNone/>
            </a:pPr>
            <a:endParaRPr lang="nl-NL" sz="2000" dirty="0" smtClean="0"/>
          </a:p>
          <a:p>
            <a:pPr marL="0" indent="0">
              <a:buNone/>
            </a:pPr>
            <a:r>
              <a:rPr lang="nl-NL" sz="2000" dirty="0" smtClean="0"/>
              <a:t>Antwoord: Ieder jaar opnieuw wordt bij de bepaling van het definitieve correctiebedrag gekeken naar de waarde van de Garanties van Oorsprong</a:t>
            </a:r>
            <a:endParaRPr lang="en-US" sz="2000" dirty="0"/>
          </a:p>
        </p:txBody>
      </p:sp>
    </p:spTree>
    <p:extLst>
      <p:ext uri="{BB962C8B-B14F-4D97-AF65-F5344CB8AC3E}">
        <p14:creationId xmlns:p14="http://schemas.microsoft.com/office/powerpoint/2010/main" val="3998522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Waarde</a:t>
            </a:r>
            <a:r>
              <a:rPr lang="en-US" dirty="0" smtClean="0"/>
              <a:t> GVO </a:t>
            </a:r>
            <a:r>
              <a:rPr lang="en-US" dirty="0" err="1" smtClean="0"/>
              <a:t>altijd</a:t>
            </a:r>
            <a:r>
              <a:rPr lang="en-US" dirty="0" smtClean="0"/>
              <a:t> 0 euro?</a:t>
            </a:r>
            <a:endParaRPr lang="en-US" dirty="0"/>
          </a:p>
        </p:txBody>
      </p:sp>
      <p:sp>
        <p:nvSpPr>
          <p:cNvPr id="3" name="Tijdelijke aanduiding voor inhoud 2"/>
          <p:cNvSpPr>
            <a:spLocks noGrp="1"/>
          </p:cNvSpPr>
          <p:nvPr>
            <p:ph sz="quarter" idx="13"/>
          </p:nvPr>
        </p:nvSpPr>
        <p:spPr/>
        <p:txBody>
          <a:bodyPr/>
          <a:lstStyle/>
          <a:p>
            <a:pPr marL="0" indent="0">
              <a:buNone/>
            </a:pPr>
            <a:r>
              <a:rPr lang="nl-NL" sz="2000" dirty="0" smtClean="0"/>
              <a:t>Het huidige beleid van EZ is dat de waarde van </a:t>
            </a:r>
            <a:r>
              <a:rPr lang="nl-NL" sz="2000" dirty="0" err="1" smtClean="0"/>
              <a:t>GVO’s</a:t>
            </a:r>
            <a:r>
              <a:rPr lang="nl-NL" sz="2000" dirty="0" smtClean="0"/>
              <a:t> pas wordt meegeteld indien:</a:t>
            </a:r>
          </a:p>
          <a:p>
            <a:r>
              <a:rPr lang="nl-NL" sz="2000" dirty="0" smtClean="0"/>
              <a:t>Er </a:t>
            </a:r>
            <a:r>
              <a:rPr lang="nl-NL" sz="2000" dirty="0" smtClean="0"/>
              <a:t>een transparante markt is waar </a:t>
            </a:r>
            <a:r>
              <a:rPr lang="nl-NL" sz="2000" dirty="0" err="1" smtClean="0"/>
              <a:t>GVO’s</a:t>
            </a:r>
            <a:r>
              <a:rPr lang="nl-NL" sz="2000" dirty="0" smtClean="0"/>
              <a:t> worden verhandeld, zodat inzichtelijk is wat de werkelijke waarde van deze </a:t>
            </a:r>
            <a:r>
              <a:rPr lang="nl-NL" sz="2000" dirty="0" err="1" smtClean="0"/>
              <a:t>GVO’s</a:t>
            </a:r>
            <a:r>
              <a:rPr lang="nl-NL" sz="2000" dirty="0" smtClean="0"/>
              <a:t> zijn én,</a:t>
            </a:r>
          </a:p>
          <a:p>
            <a:r>
              <a:rPr lang="nl-NL" sz="2000" dirty="0" smtClean="0"/>
              <a:t>De waarde significant is. </a:t>
            </a:r>
            <a:endParaRPr lang="en-US" sz="2000" dirty="0"/>
          </a:p>
        </p:txBody>
      </p:sp>
    </p:spTree>
    <p:extLst>
      <p:ext uri="{BB962C8B-B14F-4D97-AF65-F5344CB8AC3E}">
        <p14:creationId xmlns:p14="http://schemas.microsoft.com/office/powerpoint/2010/main" val="3376411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Berekening</a:t>
            </a:r>
            <a:r>
              <a:rPr lang="en-US" dirty="0" smtClean="0"/>
              <a:t> </a:t>
            </a:r>
            <a:r>
              <a:rPr lang="en-US" dirty="0" err="1" smtClean="0"/>
              <a:t>profiel</a:t>
            </a:r>
            <a:r>
              <a:rPr lang="en-US" dirty="0" smtClean="0"/>
              <a:t>- </a:t>
            </a:r>
            <a:r>
              <a:rPr lang="en-US" dirty="0" err="1" smtClean="0"/>
              <a:t>en</a:t>
            </a:r>
            <a:r>
              <a:rPr lang="en-US" dirty="0" smtClean="0"/>
              <a:t> </a:t>
            </a:r>
            <a:r>
              <a:rPr lang="en-US" dirty="0" err="1" smtClean="0"/>
              <a:t>onbalansfactor</a:t>
            </a:r>
            <a:endParaRPr lang="en-US" dirty="0"/>
          </a:p>
        </p:txBody>
      </p:sp>
      <p:sp>
        <p:nvSpPr>
          <p:cNvPr id="3" name="Tijdelijke aanduiding voor inhoud 2"/>
          <p:cNvSpPr>
            <a:spLocks noGrp="1"/>
          </p:cNvSpPr>
          <p:nvPr>
            <p:ph sz="quarter" idx="13"/>
          </p:nvPr>
        </p:nvSpPr>
        <p:spPr/>
        <p:txBody>
          <a:bodyPr/>
          <a:lstStyle/>
          <a:p>
            <a:r>
              <a:rPr lang="nl-NL" sz="2000" dirty="0"/>
              <a:t>De profiel- en onbalansfactor worden </a:t>
            </a:r>
            <a:r>
              <a:rPr lang="nl-NL" sz="2000" dirty="0" smtClean="0"/>
              <a:t>éénmaal </a:t>
            </a:r>
            <a:r>
              <a:rPr lang="nl-NL" sz="2000" dirty="0"/>
              <a:t>per jaar door ECN berekend, en wel bij de “definitieve correctiebedragen” t.b.v. de eindafrekening. Hiervoor ontvangt ECN van enkele marktpartijen gegevens over het onbalansvolume en de </a:t>
            </a:r>
            <a:r>
              <a:rPr lang="nl-NL" sz="2000" dirty="0" err="1"/>
              <a:t>uurlijkse</a:t>
            </a:r>
            <a:r>
              <a:rPr lang="nl-NL" sz="2000" dirty="0"/>
              <a:t> windproductie. </a:t>
            </a:r>
            <a:endParaRPr lang="nl-NL" sz="2000" dirty="0" smtClean="0"/>
          </a:p>
          <a:p>
            <a:r>
              <a:rPr lang="nl-NL" sz="2000" dirty="0" smtClean="0"/>
              <a:t>Aanname is: </a:t>
            </a:r>
            <a:r>
              <a:rPr lang="nl-NL" sz="2000" dirty="0"/>
              <a:t>100% van de verwachte windproductie via de </a:t>
            </a:r>
            <a:r>
              <a:rPr lang="nl-NL" sz="2000" dirty="0" err="1"/>
              <a:t>day</a:t>
            </a:r>
            <a:r>
              <a:rPr lang="nl-NL" sz="2000" dirty="0"/>
              <a:t> </a:t>
            </a:r>
            <a:r>
              <a:rPr lang="nl-NL" sz="2000" dirty="0" err="1"/>
              <a:t>ahead</a:t>
            </a:r>
            <a:r>
              <a:rPr lang="nl-NL" sz="2000" dirty="0"/>
              <a:t> markt (APX) wordt verkocht en dat het gehele onbalansvolume (afwijking van de werkelijke productie met de </a:t>
            </a:r>
            <a:r>
              <a:rPr lang="nl-NL" sz="2000" dirty="0" err="1"/>
              <a:t>day-aheadverwachting</a:t>
            </a:r>
            <a:r>
              <a:rPr lang="nl-NL" sz="2000" dirty="0"/>
              <a:t>) via de onbalansmarkt van </a:t>
            </a:r>
            <a:r>
              <a:rPr lang="nl-NL" sz="2000" dirty="0" err="1"/>
              <a:t>TenneT</a:t>
            </a:r>
            <a:r>
              <a:rPr lang="nl-NL" sz="2000" dirty="0"/>
              <a:t> wordt verhandeld. </a:t>
            </a:r>
            <a:endParaRPr lang="nl-NL" sz="2000" dirty="0" smtClean="0"/>
          </a:p>
          <a:p>
            <a:pPr marL="360000" lvl="1" indent="0">
              <a:buNone/>
            </a:pPr>
            <a:endParaRPr lang="nl-NL" dirty="0"/>
          </a:p>
          <a:p>
            <a:endParaRPr lang="en-US" dirty="0"/>
          </a:p>
        </p:txBody>
      </p:sp>
    </p:spTree>
    <p:extLst>
      <p:ext uri="{BB962C8B-B14F-4D97-AF65-F5344CB8AC3E}">
        <p14:creationId xmlns:p14="http://schemas.microsoft.com/office/powerpoint/2010/main" val="3422517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Advies</a:t>
            </a:r>
            <a:r>
              <a:rPr lang="en-US" dirty="0" smtClean="0"/>
              <a:t> van ECN</a:t>
            </a:r>
            <a:endParaRPr lang="en-US" dirty="0"/>
          </a:p>
        </p:txBody>
      </p:sp>
      <p:sp>
        <p:nvSpPr>
          <p:cNvPr id="3" name="Tijdelijke aanduiding voor inhoud 2"/>
          <p:cNvSpPr>
            <a:spLocks noGrp="1"/>
          </p:cNvSpPr>
          <p:nvPr>
            <p:ph sz="quarter" idx="13"/>
          </p:nvPr>
        </p:nvSpPr>
        <p:spPr/>
        <p:txBody>
          <a:bodyPr/>
          <a:lstStyle/>
          <a:p>
            <a:r>
              <a:rPr lang="en-US" sz="2000" dirty="0" err="1" smtClean="0"/>
              <a:t>Onderscheid</a:t>
            </a:r>
            <a:r>
              <a:rPr lang="en-US" sz="2000" dirty="0" smtClean="0"/>
              <a:t> </a:t>
            </a:r>
            <a:r>
              <a:rPr lang="en-US" sz="2000" dirty="0" err="1" smtClean="0"/>
              <a:t>tussen</a:t>
            </a:r>
            <a:r>
              <a:rPr lang="en-US" sz="2000" dirty="0" smtClean="0"/>
              <a:t> </a:t>
            </a:r>
            <a:r>
              <a:rPr lang="en-US" sz="2000" dirty="0" err="1" smtClean="0"/>
              <a:t>profiel</a:t>
            </a:r>
            <a:r>
              <a:rPr lang="en-US" sz="2000" dirty="0" smtClean="0"/>
              <a:t>- </a:t>
            </a:r>
            <a:r>
              <a:rPr lang="en-US" sz="2000" dirty="0" err="1" smtClean="0"/>
              <a:t>en</a:t>
            </a:r>
            <a:r>
              <a:rPr lang="en-US" sz="2000" dirty="0" smtClean="0"/>
              <a:t> </a:t>
            </a:r>
            <a:r>
              <a:rPr lang="en-US" sz="2000" dirty="0" err="1" smtClean="0"/>
              <a:t>onbalanskosten</a:t>
            </a:r>
            <a:r>
              <a:rPr lang="en-US" sz="2000" dirty="0" smtClean="0"/>
              <a:t> </a:t>
            </a:r>
            <a:r>
              <a:rPr lang="en-US" sz="2000" dirty="0" err="1" smtClean="0"/>
              <a:t>tussen</a:t>
            </a:r>
            <a:r>
              <a:rPr lang="en-US" sz="2000" dirty="0" smtClean="0"/>
              <a:t> wind op zee </a:t>
            </a:r>
            <a:r>
              <a:rPr lang="en-US" sz="2000" dirty="0" err="1" smtClean="0"/>
              <a:t>en</a:t>
            </a:r>
            <a:r>
              <a:rPr lang="en-US" sz="2000" dirty="0" smtClean="0"/>
              <a:t> </a:t>
            </a:r>
            <a:r>
              <a:rPr lang="en-US" sz="2000" dirty="0" err="1" smtClean="0"/>
              <a:t>overige</a:t>
            </a:r>
            <a:r>
              <a:rPr lang="en-US" sz="2000" dirty="0" smtClean="0"/>
              <a:t> wind </a:t>
            </a:r>
            <a:r>
              <a:rPr lang="en-US" sz="2000" dirty="0" err="1" smtClean="0"/>
              <a:t>categorieën</a:t>
            </a:r>
            <a:r>
              <a:rPr lang="en-US" sz="2000" dirty="0" smtClean="0"/>
              <a:t>.</a:t>
            </a:r>
          </a:p>
          <a:p>
            <a:r>
              <a:rPr lang="en-US" sz="2000" dirty="0" err="1" smtClean="0"/>
              <a:t>Slechts</a:t>
            </a:r>
            <a:r>
              <a:rPr lang="en-US" sz="2000" dirty="0" smtClean="0"/>
              <a:t> </a:t>
            </a:r>
            <a:r>
              <a:rPr lang="en-US" sz="2000" dirty="0" err="1" smtClean="0"/>
              <a:t>één</a:t>
            </a:r>
            <a:r>
              <a:rPr lang="en-US" sz="2000" dirty="0" smtClean="0"/>
              <a:t> factor </a:t>
            </a:r>
            <a:r>
              <a:rPr lang="en-US" sz="2000" dirty="0" err="1" smtClean="0"/>
              <a:t>voor</a:t>
            </a:r>
            <a:r>
              <a:rPr lang="en-US" sz="2000" dirty="0" smtClean="0"/>
              <a:t> </a:t>
            </a:r>
            <a:r>
              <a:rPr lang="en-US" sz="2000" dirty="0" err="1" smtClean="0"/>
              <a:t>profiel</a:t>
            </a:r>
            <a:r>
              <a:rPr lang="en-US" sz="2000" dirty="0" smtClean="0"/>
              <a:t>- </a:t>
            </a:r>
            <a:r>
              <a:rPr lang="en-US" sz="2000" dirty="0" err="1" smtClean="0"/>
              <a:t>en</a:t>
            </a:r>
            <a:r>
              <a:rPr lang="en-US" sz="2000" dirty="0" smtClean="0"/>
              <a:t> </a:t>
            </a:r>
            <a:r>
              <a:rPr lang="en-US" sz="2000" dirty="0" err="1" smtClean="0"/>
              <a:t>onbalanskosten</a:t>
            </a:r>
            <a:r>
              <a:rPr lang="en-US" sz="2000" dirty="0" smtClean="0"/>
              <a:t> op de </a:t>
            </a:r>
            <a:r>
              <a:rPr lang="en-US" sz="2000" dirty="0" err="1" smtClean="0"/>
              <a:t>Noordzee</a:t>
            </a:r>
            <a:endParaRPr lang="en-US" sz="2000" dirty="0" smtClean="0"/>
          </a:p>
          <a:p>
            <a:r>
              <a:rPr lang="en-US" sz="2000" dirty="0" err="1" smtClean="0"/>
              <a:t>Geen</a:t>
            </a:r>
            <a:r>
              <a:rPr lang="en-US" sz="2000" dirty="0" smtClean="0"/>
              <a:t> </a:t>
            </a:r>
            <a:r>
              <a:rPr lang="en-US" sz="2000" dirty="0" err="1" smtClean="0"/>
              <a:t>profiel</a:t>
            </a:r>
            <a:r>
              <a:rPr lang="en-US" sz="2000" dirty="0" smtClean="0"/>
              <a:t>- </a:t>
            </a:r>
            <a:r>
              <a:rPr lang="en-US" sz="2000" dirty="0" err="1" smtClean="0"/>
              <a:t>en</a:t>
            </a:r>
            <a:r>
              <a:rPr lang="en-US" sz="2000" dirty="0" smtClean="0"/>
              <a:t> </a:t>
            </a:r>
            <a:r>
              <a:rPr lang="en-US" sz="2000" dirty="0" err="1" smtClean="0"/>
              <a:t>onbalanskosten</a:t>
            </a:r>
            <a:r>
              <a:rPr lang="en-US" sz="2000" dirty="0" smtClean="0"/>
              <a:t> per </a:t>
            </a:r>
            <a:r>
              <a:rPr lang="en-US" sz="2000" dirty="0" err="1" smtClean="0"/>
              <a:t>specifiek</a:t>
            </a:r>
            <a:r>
              <a:rPr lang="en-US" sz="2000" dirty="0" smtClean="0"/>
              <a:t> </a:t>
            </a:r>
            <a:r>
              <a:rPr lang="en-US" sz="2000" dirty="0" err="1" smtClean="0"/>
              <a:t>windpark</a:t>
            </a:r>
            <a:r>
              <a:rPr lang="en-US" sz="2000" dirty="0" smtClean="0"/>
              <a:t>, maar </a:t>
            </a:r>
            <a:r>
              <a:rPr lang="en-US" sz="2000" dirty="0" err="1" smtClean="0"/>
              <a:t>generiek</a:t>
            </a:r>
            <a:r>
              <a:rPr lang="en-US" sz="2000" dirty="0" smtClean="0"/>
              <a:t> op basis van </a:t>
            </a:r>
            <a:r>
              <a:rPr lang="en-US" sz="2000" dirty="0" err="1" smtClean="0"/>
              <a:t>marktconsultatie</a:t>
            </a:r>
            <a:endParaRPr lang="en-US" sz="2000" dirty="0"/>
          </a:p>
        </p:txBody>
      </p:sp>
    </p:spTree>
    <p:extLst>
      <p:ext uri="{BB962C8B-B14F-4D97-AF65-F5344CB8AC3E}">
        <p14:creationId xmlns:p14="http://schemas.microsoft.com/office/powerpoint/2010/main" val="2751258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Procedure </a:t>
            </a:r>
            <a:r>
              <a:rPr lang="en-US" dirty="0" err="1" smtClean="0"/>
              <a:t>Voorschotten</a:t>
            </a:r>
            <a:r>
              <a:rPr lang="en-US" dirty="0" smtClean="0"/>
              <a:t> </a:t>
            </a:r>
            <a:r>
              <a:rPr lang="en-US" dirty="0" err="1" smtClean="0"/>
              <a:t>voor</a:t>
            </a:r>
            <a:r>
              <a:rPr lang="en-US" dirty="0" smtClean="0"/>
              <a:t> SDE</a:t>
            </a:r>
            <a:endParaRPr lang="en-US" dirty="0"/>
          </a:p>
        </p:txBody>
      </p:sp>
      <p:sp>
        <p:nvSpPr>
          <p:cNvPr id="3" name="Tijdelijke aanduiding voor inhoud 2"/>
          <p:cNvSpPr>
            <a:spLocks noGrp="1"/>
          </p:cNvSpPr>
          <p:nvPr>
            <p:ph sz="quarter" idx="13"/>
          </p:nvPr>
        </p:nvSpPr>
        <p:spPr/>
        <p:txBody>
          <a:bodyPr/>
          <a:lstStyle/>
          <a:p>
            <a:r>
              <a:rPr lang="en-US" sz="2000" dirty="0" err="1" smtClean="0"/>
              <a:t>Aanvrager</a:t>
            </a:r>
            <a:r>
              <a:rPr lang="en-US" sz="2000" dirty="0" smtClean="0"/>
              <a:t> </a:t>
            </a:r>
            <a:r>
              <a:rPr lang="en-US" sz="2000" dirty="0" err="1" smtClean="0"/>
              <a:t>meldt</a:t>
            </a:r>
            <a:r>
              <a:rPr lang="en-US" sz="2000" dirty="0" smtClean="0"/>
              <a:t> </a:t>
            </a:r>
            <a:r>
              <a:rPr lang="en-US" sz="2000" dirty="0" err="1" smtClean="0"/>
              <a:t>zich</a:t>
            </a:r>
            <a:r>
              <a:rPr lang="en-US" sz="2000" dirty="0" smtClean="0"/>
              <a:t> </a:t>
            </a:r>
            <a:r>
              <a:rPr lang="en-US" sz="2000" dirty="0" err="1" smtClean="0"/>
              <a:t>bij</a:t>
            </a:r>
            <a:r>
              <a:rPr lang="en-US" sz="2000" dirty="0" smtClean="0"/>
              <a:t> </a:t>
            </a:r>
            <a:r>
              <a:rPr lang="en-US" sz="2000" dirty="0" err="1" smtClean="0"/>
              <a:t>CertiQ</a:t>
            </a:r>
            <a:endParaRPr lang="en-US" sz="2000" dirty="0" smtClean="0"/>
          </a:p>
          <a:p>
            <a:r>
              <a:rPr lang="en-US" sz="2000" dirty="0" err="1" smtClean="0"/>
              <a:t>Aanvrager</a:t>
            </a:r>
            <a:r>
              <a:rPr lang="en-US" sz="2000" dirty="0" smtClean="0"/>
              <a:t> </a:t>
            </a:r>
            <a:r>
              <a:rPr lang="en-US" sz="2000" dirty="0" err="1" smtClean="0"/>
              <a:t>vraagt</a:t>
            </a:r>
            <a:r>
              <a:rPr lang="en-US" sz="2000" dirty="0" smtClean="0"/>
              <a:t> … MW per 1 </a:t>
            </a:r>
            <a:r>
              <a:rPr lang="en-US" sz="2000" dirty="0" err="1" smtClean="0"/>
              <a:t>juli</a:t>
            </a:r>
            <a:r>
              <a:rPr lang="en-US" sz="2000" dirty="0"/>
              <a:t> </a:t>
            </a:r>
            <a:r>
              <a:rPr lang="en-US" sz="2000" dirty="0" err="1" smtClean="0"/>
              <a:t>bij</a:t>
            </a:r>
            <a:r>
              <a:rPr lang="en-US" sz="2000" dirty="0" smtClean="0"/>
              <a:t> RVO</a:t>
            </a:r>
          </a:p>
          <a:p>
            <a:r>
              <a:rPr lang="en-US" sz="2000" dirty="0" smtClean="0"/>
              <a:t>RVO </a:t>
            </a:r>
            <a:r>
              <a:rPr lang="en-US" sz="2000" dirty="0" err="1" smtClean="0"/>
              <a:t>checkt</a:t>
            </a:r>
            <a:r>
              <a:rPr lang="en-US" sz="2000" dirty="0" smtClean="0"/>
              <a:t> </a:t>
            </a:r>
            <a:r>
              <a:rPr lang="en-US" sz="2000" dirty="0" err="1" smtClean="0"/>
              <a:t>dit</a:t>
            </a:r>
            <a:r>
              <a:rPr lang="en-US" sz="2000" dirty="0" smtClean="0"/>
              <a:t> </a:t>
            </a:r>
            <a:r>
              <a:rPr lang="en-US" sz="2000" dirty="0" err="1" smtClean="0"/>
              <a:t>bij</a:t>
            </a:r>
            <a:r>
              <a:rPr lang="en-US" sz="2000" dirty="0" smtClean="0"/>
              <a:t> </a:t>
            </a:r>
            <a:r>
              <a:rPr lang="en-US" sz="2000" dirty="0" err="1" smtClean="0"/>
              <a:t>CertiQ</a:t>
            </a:r>
            <a:endParaRPr lang="en-US" sz="2000" dirty="0" smtClean="0"/>
          </a:p>
          <a:p>
            <a:r>
              <a:rPr lang="en-US" sz="2000" dirty="0" smtClean="0"/>
              <a:t>RVO </a:t>
            </a:r>
            <a:r>
              <a:rPr lang="en-US" sz="2000" dirty="0" err="1" smtClean="0"/>
              <a:t>regelt</a:t>
            </a:r>
            <a:r>
              <a:rPr lang="en-US" sz="2000" dirty="0" smtClean="0"/>
              <a:t> 6 x </a:t>
            </a:r>
            <a:r>
              <a:rPr lang="en-US" sz="2000" dirty="0" err="1" smtClean="0"/>
              <a:t>maandelijks</a:t>
            </a:r>
            <a:r>
              <a:rPr lang="en-US" sz="2000" dirty="0" smtClean="0"/>
              <a:t> </a:t>
            </a:r>
            <a:r>
              <a:rPr lang="en-US" sz="2000" dirty="0" err="1" smtClean="0"/>
              <a:t>voorschot</a:t>
            </a:r>
            <a:r>
              <a:rPr lang="en-US" sz="2000" dirty="0"/>
              <a:t> </a:t>
            </a:r>
            <a:r>
              <a:rPr lang="en-US" sz="2000" dirty="0" smtClean="0"/>
              <a:t>(begin van de </a:t>
            </a:r>
            <a:r>
              <a:rPr lang="en-US" sz="2000" dirty="0" err="1" smtClean="0"/>
              <a:t>maand</a:t>
            </a:r>
            <a:r>
              <a:rPr lang="en-US" sz="2000" dirty="0" smtClean="0"/>
              <a:t>)</a:t>
            </a:r>
          </a:p>
          <a:p>
            <a:r>
              <a:rPr lang="en-US" sz="2000" dirty="0" err="1" smtClean="0"/>
              <a:t>Maandelijks</a:t>
            </a:r>
            <a:r>
              <a:rPr lang="en-US" sz="2000" dirty="0" smtClean="0"/>
              <a:t> </a:t>
            </a:r>
            <a:r>
              <a:rPr lang="en-US" sz="2000" dirty="0" err="1" smtClean="0"/>
              <a:t>voorschot</a:t>
            </a:r>
            <a:r>
              <a:rPr lang="en-US" sz="2000" dirty="0" smtClean="0"/>
              <a:t>:</a:t>
            </a:r>
          </a:p>
          <a:p>
            <a:pPr lvl="1"/>
            <a:r>
              <a:rPr lang="en-US" sz="2000" dirty="0" smtClean="0"/>
              <a:t>80% x 1/12 x .. MW x P50 x (</a:t>
            </a:r>
            <a:r>
              <a:rPr lang="en-US" sz="2000" dirty="0" err="1" smtClean="0"/>
              <a:t>tenderbedrag</a:t>
            </a:r>
            <a:r>
              <a:rPr lang="en-US" sz="2000" dirty="0"/>
              <a:t> </a:t>
            </a:r>
            <a:r>
              <a:rPr lang="en-US" sz="2000" dirty="0" smtClean="0"/>
              <a:t>– </a:t>
            </a:r>
            <a:r>
              <a:rPr lang="en-US" sz="2000" dirty="0" err="1" smtClean="0"/>
              <a:t>voorlopig</a:t>
            </a:r>
            <a:r>
              <a:rPr lang="en-US" sz="2000" dirty="0" smtClean="0"/>
              <a:t> </a:t>
            </a:r>
            <a:r>
              <a:rPr lang="en-US" sz="2000" dirty="0" err="1" smtClean="0"/>
              <a:t>correctiebedrag</a:t>
            </a:r>
            <a:r>
              <a:rPr lang="en-US" sz="2000"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287225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Procedure </a:t>
            </a:r>
            <a:r>
              <a:rPr lang="en-US" dirty="0" err="1" smtClean="0"/>
              <a:t>voorschotten</a:t>
            </a:r>
            <a:r>
              <a:rPr lang="en-US" dirty="0" smtClean="0"/>
              <a:t> - 2</a:t>
            </a:r>
            <a:endParaRPr lang="en-US" dirty="0"/>
          </a:p>
        </p:txBody>
      </p:sp>
      <p:sp>
        <p:nvSpPr>
          <p:cNvPr id="3" name="Tijdelijke aanduiding voor inhoud 2"/>
          <p:cNvSpPr>
            <a:spLocks noGrp="1"/>
          </p:cNvSpPr>
          <p:nvPr>
            <p:ph sz="quarter" idx="13"/>
          </p:nvPr>
        </p:nvSpPr>
        <p:spPr/>
        <p:txBody>
          <a:bodyPr/>
          <a:lstStyle/>
          <a:p>
            <a:r>
              <a:rPr lang="en-US" sz="2000" dirty="0" err="1" smtClean="0"/>
              <a:t>Voorschotten</a:t>
            </a:r>
            <a:r>
              <a:rPr lang="en-US" sz="2000" dirty="0" smtClean="0"/>
              <a:t> </a:t>
            </a:r>
            <a:r>
              <a:rPr lang="en-US" sz="2000" dirty="0" err="1" smtClean="0"/>
              <a:t>kunnen</a:t>
            </a:r>
            <a:r>
              <a:rPr lang="en-US" sz="2000" dirty="0" smtClean="0"/>
              <a:t> </a:t>
            </a:r>
            <a:r>
              <a:rPr lang="en-US" sz="2000" dirty="0" err="1" smtClean="0"/>
              <a:t>eventueel</a:t>
            </a:r>
            <a:r>
              <a:rPr lang="en-US" sz="2000" dirty="0" smtClean="0"/>
              <a:t> lager </a:t>
            </a:r>
            <a:r>
              <a:rPr lang="en-US" sz="2000" dirty="0" err="1" smtClean="0"/>
              <a:t>worden</a:t>
            </a:r>
            <a:r>
              <a:rPr lang="en-US" sz="2000" dirty="0" smtClean="0"/>
              <a:t> </a:t>
            </a:r>
            <a:r>
              <a:rPr lang="en-US" sz="2000" dirty="0" err="1" smtClean="0"/>
              <a:t>vastgezet</a:t>
            </a:r>
            <a:r>
              <a:rPr lang="en-US" sz="2000" dirty="0" smtClean="0"/>
              <a:t> </a:t>
            </a:r>
            <a:r>
              <a:rPr lang="en-US" sz="2000" dirty="0" err="1" smtClean="0"/>
              <a:t>indien</a:t>
            </a:r>
            <a:r>
              <a:rPr lang="en-US" sz="2000" dirty="0" smtClean="0"/>
              <a:t> </a:t>
            </a:r>
            <a:r>
              <a:rPr lang="en-US" sz="2000" dirty="0" err="1" smtClean="0"/>
              <a:t>aanvrager</a:t>
            </a:r>
            <a:r>
              <a:rPr lang="en-US" sz="2000" dirty="0" smtClean="0"/>
              <a:t> </a:t>
            </a:r>
            <a:r>
              <a:rPr lang="en-US" sz="2000" dirty="0" err="1" smtClean="0"/>
              <a:t>zelf</a:t>
            </a:r>
            <a:r>
              <a:rPr lang="en-US" sz="2000" dirty="0" smtClean="0"/>
              <a:t> </a:t>
            </a:r>
            <a:r>
              <a:rPr lang="en-US" sz="2000" dirty="0" err="1" smtClean="0"/>
              <a:t>vooraf</a:t>
            </a:r>
            <a:r>
              <a:rPr lang="en-US" sz="2000" dirty="0" smtClean="0"/>
              <a:t> </a:t>
            </a:r>
            <a:r>
              <a:rPr lang="en-US" sz="2000" dirty="0" err="1" smtClean="0"/>
              <a:t>aangeeft</a:t>
            </a:r>
            <a:r>
              <a:rPr lang="en-US" sz="2000" dirty="0" smtClean="0"/>
              <a:t> </a:t>
            </a:r>
            <a:r>
              <a:rPr lang="en-US" sz="2000" dirty="0" err="1" smtClean="0"/>
              <a:t>dat</a:t>
            </a:r>
            <a:r>
              <a:rPr lang="en-US" sz="2000" dirty="0" smtClean="0"/>
              <a:t> de </a:t>
            </a:r>
            <a:r>
              <a:rPr lang="en-US" sz="2000" dirty="0" err="1" smtClean="0"/>
              <a:t>verwachte</a:t>
            </a:r>
            <a:r>
              <a:rPr lang="en-US" sz="2000" dirty="0" smtClean="0"/>
              <a:t> </a:t>
            </a:r>
            <a:r>
              <a:rPr lang="en-US" sz="2000" dirty="0" err="1" smtClean="0"/>
              <a:t>productie</a:t>
            </a:r>
            <a:r>
              <a:rPr lang="en-US" sz="2000" dirty="0" smtClean="0"/>
              <a:t> lager is</a:t>
            </a:r>
          </a:p>
          <a:p>
            <a:r>
              <a:rPr lang="en-US" sz="2000" dirty="0" err="1" smtClean="0"/>
              <a:t>Indien</a:t>
            </a:r>
            <a:r>
              <a:rPr lang="en-US" sz="2000" dirty="0" smtClean="0"/>
              <a:t> </a:t>
            </a:r>
            <a:r>
              <a:rPr lang="en-US" sz="2000" dirty="0" err="1" smtClean="0"/>
              <a:t>productie</a:t>
            </a:r>
            <a:r>
              <a:rPr lang="en-US" sz="2000" dirty="0" smtClean="0"/>
              <a:t> in </a:t>
            </a:r>
            <a:r>
              <a:rPr lang="en-US" sz="2000" dirty="0" err="1" smtClean="0"/>
              <a:t>eerste</a:t>
            </a:r>
            <a:r>
              <a:rPr lang="en-US" sz="2000" dirty="0" smtClean="0"/>
              <a:t> </a:t>
            </a:r>
            <a:r>
              <a:rPr lang="en-US" sz="2000" dirty="0" err="1" smtClean="0"/>
              <a:t>gebroken</a:t>
            </a:r>
            <a:r>
              <a:rPr lang="en-US" sz="2000" dirty="0" smtClean="0"/>
              <a:t> </a:t>
            </a:r>
            <a:r>
              <a:rPr lang="en-US" sz="2000" dirty="0" err="1" smtClean="0"/>
              <a:t>jaar</a:t>
            </a:r>
            <a:r>
              <a:rPr lang="en-US" sz="2000" dirty="0" smtClean="0"/>
              <a:t> </a:t>
            </a:r>
            <a:r>
              <a:rPr lang="en-US" sz="2000" dirty="0" err="1" smtClean="0"/>
              <a:t>groter</a:t>
            </a:r>
            <a:r>
              <a:rPr lang="en-US" sz="2000" dirty="0" smtClean="0"/>
              <a:t> is </a:t>
            </a:r>
            <a:r>
              <a:rPr lang="en-US" sz="2000" dirty="0" err="1" smtClean="0"/>
              <a:t>dan</a:t>
            </a:r>
            <a:r>
              <a:rPr lang="en-US" sz="2000" dirty="0" smtClean="0"/>
              <a:t> 1/12 van de P50 x </a:t>
            </a:r>
            <a:r>
              <a:rPr lang="en-US" sz="2000" dirty="0" err="1" smtClean="0"/>
              <a:t>aantal</a:t>
            </a:r>
            <a:r>
              <a:rPr lang="en-US" sz="2000" dirty="0" smtClean="0"/>
              <a:t> </a:t>
            </a:r>
            <a:r>
              <a:rPr lang="en-US" sz="2000" dirty="0" err="1" smtClean="0"/>
              <a:t>maanden</a:t>
            </a:r>
            <a:r>
              <a:rPr lang="en-US" sz="2000" dirty="0" smtClean="0"/>
              <a:t> </a:t>
            </a:r>
            <a:r>
              <a:rPr lang="en-US" sz="2000" dirty="0" err="1" smtClean="0"/>
              <a:t>productie</a:t>
            </a:r>
            <a:r>
              <a:rPr lang="en-US" sz="2000" dirty="0" smtClean="0"/>
              <a:t>, </a:t>
            </a:r>
            <a:r>
              <a:rPr lang="en-US" sz="2000" dirty="0" err="1" smtClean="0"/>
              <a:t>wordt</a:t>
            </a:r>
            <a:r>
              <a:rPr lang="en-US" sz="2000" dirty="0" smtClean="0"/>
              <a:t> </a:t>
            </a:r>
            <a:r>
              <a:rPr lang="en-US" sz="2000" dirty="0" err="1" smtClean="0"/>
              <a:t>dit</a:t>
            </a:r>
            <a:r>
              <a:rPr lang="en-US" sz="2000" dirty="0" smtClean="0"/>
              <a:t> </a:t>
            </a:r>
            <a:r>
              <a:rPr lang="en-US" sz="2000" dirty="0" err="1" smtClean="0"/>
              <a:t>als</a:t>
            </a:r>
            <a:r>
              <a:rPr lang="en-US" sz="2000" dirty="0" smtClean="0"/>
              <a:t> backward banking </a:t>
            </a:r>
            <a:r>
              <a:rPr lang="en-US" sz="2000" dirty="0" err="1" smtClean="0"/>
              <a:t>ingeboekt</a:t>
            </a:r>
            <a:endParaRPr lang="en-US" sz="2000" dirty="0" smtClean="0"/>
          </a:p>
          <a:p>
            <a:endParaRPr lang="en-US" dirty="0"/>
          </a:p>
        </p:txBody>
      </p:sp>
    </p:spTree>
    <p:extLst>
      <p:ext uri="{BB962C8B-B14F-4D97-AF65-F5344CB8AC3E}">
        <p14:creationId xmlns:p14="http://schemas.microsoft.com/office/powerpoint/2010/main" val="3427120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Vragen</a:t>
            </a:r>
            <a:r>
              <a:rPr lang="en-US" dirty="0" smtClean="0"/>
              <a:t>: </a:t>
            </a:r>
            <a:r>
              <a:rPr lang="en-US" dirty="0" err="1" smtClean="0"/>
              <a:t>voorschotten</a:t>
            </a:r>
            <a:endParaRPr lang="en-US" dirty="0"/>
          </a:p>
        </p:txBody>
      </p:sp>
      <p:sp>
        <p:nvSpPr>
          <p:cNvPr id="3" name="Tijdelijke aanduiding voor inhoud 2"/>
          <p:cNvSpPr>
            <a:spLocks noGrp="1"/>
          </p:cNvSpPr>
          <p:nvPr>
            <p:ph sz="quarter" idx="13"/>
          </p:nvPr>
        </p:nvSpPr>
        <p:spPr/>
        <p:txBody>
          <a:bodyPr/>
          <a:lstStyle/>
          <a:p>
            <a:pPr marL="0" indent="0">
              <a:buNone/>
            </a:pPr>
            <a:r>
              <a:rPr lang="nl-NL" sz="2000" dirty="0" smtClean="0"/>
              <a:t>Vragen: Hoe </a:t>
            </a:r>
            <a:r>
              <a:rPr lang="nl-NL" sz="2000" dirty="0"/>
              <a:t>vindt </a:t>
            </a:r>
            <a:r>
              <a:rPr lang="nl-NL" sz="2000" dirty="0" smtClean="0"/>
              <a:t>SDE+ </a:t>
            </a:r>
            <a:r>
              <a:rPr lang="nl-NL" sz="2000" dirty="0"/>
              <a:t>betaling </a:t>
            </a:r>
            <a:r>
              <a:rPr lang="nl-NL" sz="2000" dirty="0" smtClean="0"/>
              <a:t>plaats? Wanneer </a:t>
            </a:r>
            <a:r>
              <a:rPr lang="nl-NL" sz="2000" dirty="0"/>
              <a:t>wordt er </a:t>
            </a:r>
            <a:r>
              <a:rPr lang="nl-NL" sz="2000" dirty="0" smtClean="0"/>
              <a:t>betaald?</a:t>
            </a:r>
          </a:p>
          <a:p>
            <a:pPr lvl="1"/>
            <a:endParaRPr lang="nl-NL" sz="2000" dirty="0" smtClean="0"/>
          </a:p>
          <a:p>
            <a:pPr marL="0" indent="0">
              <a:buNone/>
            </a:pPr>
            <a:r>
              <a:rPr lang="nl-NL" sz="2000" dirty="0" smtClean="0"/>
              <a:t>Antwoorden:</a:t>
            </a:r>
          </a:p>
          <a:p>
            <a:pPr lvl="1"/>
            <a:r>
              <a:rPr lang="nl-NL" sz="2000" dirty="0" smtClean="0"/>
              <a:t>Voorschot: maandelijks 80% x 1/12 van de maximale subsidiabele productie. RVO streeft naar uitbetaling in de eerste week van de betreffende maand</a:t>
            </a:r>
          </a:p>
          <a:p>
            <a:pPr lvl="1"/>
            <a:endParaRPr lang="nl-NL" sz="2000" dirty="0" smtClean="0"/>
          </a:p>
          <a:p>
            <a:pPr lvl="1"/>
            <a:r>
              <a:rPr lang="nl-NL" sz="2000" dirty="0" smtClean="0"/>
              <a:t>Nadat (het jaar erop) definitief correctiebedrag is vastgesteld, wordt het restende gedeelte van de subsidiabele productie overgemaakt </a:t>
            </a:r>
            <a:endParaRPr lang="en-US" sz="2000" dirty="0"/>
          </a:p>
        </p:txBody>
      </p:sp>
    </p:spTree>
    <p:extLst>
      <p:ext uri="{BB962C8B-B14F-4D97-AF65-F5344CB8AC3E}">
        <p14:creationId xmlns:p14="http://schemas.microsoft.com/office/powerpoint/2010/main" val="3890942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Tijdelijke aanduiding voor inhoud 2"/>
          <p:cNvSpPr>
            <a:spLocks noGrp="1"/>
          </p:cNvSpPr>
          <p:nvPr>
            <p:ph sz="quarter" idx="13"/>
          </p:nvPr>
        </p:nvSpPr>
        <p:spPr/>
        <p:txBody>
          <a:bodyPr/>
          <a:lstStyle/>
          <a:p>
            <a:pPr marL="0" indent="0" algn="ctr">
              <a:buNone/>
            </a:pPr>
            <a:r>
              <a:rPr lang="en-US" sz="9600" dirty="0" smtClean="0"/>
              <a:t>PAUZE</a:t>
            </a:r>
            <a:endParaRPr lang="en-US" sz="9600" dirty="0"/>
          </a:p>
        </p:txBody>
      </p:sp>
    </p:spTree>
    <p:extLst>
      <p:ext uri="{BB962C8B-B14F-4D97-AF65-F5344CB8AC3E}">
        <p14:creationId xmlns:p14="http://schemas.microsoft.com/office/powerpoint/2010/main" val="1456646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l="7624" t="20410" r="30476" b="5733"/>
          <a:stretch/>
        </p:blipFill>
        <p:spPr bwMode="auto">
          <a:xfrm>
            <a:off x="1" y="998603"/>
            <a:ext cx="9144000" cy="5859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94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268760"/>
            <a:ext cx="8640960" cy="710165"/>
          </a:xfrm>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p:txBody>
          <a:bodyPr/>
          <a:lstStyle/>
          <a:p>
            <a:r>
              <a:rPr lang="en-US" sz="2000" dirty="0" err="1" smtClean="0"/>
              <a:t>Artikel</a:t>
            </a:r>
            <a:r>
              <a:rPr lang="en-US" sz="2000" dirty="0" smtClean="0"/>
              <a:t> 1	</a:t>
            </a:r>
            <a:r>
              <a:rPr lang="en-US" sz="2000" dirty="0" err="1" smtClean="0"/>
              <a:t>Begripsbepalingen</a:t>
            </a:r>
            <a:endParaRPr lang="en-US" sz="2000" dirty="0" smtClean="0"/>
          </a:p>
          <a:p>
            <a:endParaRPr lang="en-US" sz="2000" dirty="0" smtClean="0"/>
          </a:p>
          <a:p>
            <a:r>
              <a:rPr lang="en-US" sz="2000" dirty="0" err="1" smtClean="0"/>
              <a:t>Artikel</a:t>
            </a:r>
            <a:r>
              <a:rPr lang="en-US" sz="2000" dirty="0" smtClean="0"/>
              <a:t> 2	</a:t>
            </a:r>
            <a:r>
              <a:rPr lang="en-US" sz="2000" dirty="0" err="1" smtClean="0"/>
              <a:t>Subsidieaanvraag</a:t>
            </a:r>
            <a:r>
              <a:rPr lang="en-US" sz="2000" dirty="0" smtClean="0"/>
              <a:t> </a:t>
            </a:r>
            <a:r>
              <a:rPr lang="en-US" sz="2000" dirty="0" err="1" smtClean="0"/>
              <a:t>voor</a:t>
            </a:r>
            <a:r>
              <a:rPr lang="en-US" sz="2000" dirty="0" smtClean="0"/>
              <a:t> </a:t>
            </a:r>
            <a:r>
              <a:rPr lang="en-US" sz="2000" dirty="0" err="1" smtClean="0"/>
              <a:t>Kavel</a:t>
            </a:r>
            <a:r>
              <a:rPr lang="en-US" sz="2000" dirty="0" smtClean="0"/>
              <a:t> III </a:t>
            </a:r>
            <a:r>
              <a:rPr lang="en-US" sz="2000" dirty="0" err="1" smtClean="0"/>
              <a:t>en</a:t>
            </a:r>
            <a:r>
              <a:rPr lang="en-US" sz="2000" dirty="0" smtClean="0"/>
              <a:t> IV</a:t>
            </a:r>
          </a:p>
          <a:p>
            <a:endParaRPr lang="en-US" sz="2000" dirty="0" smtClean="0"/>
          </a:p>
          <a:p>
            <a:r>
              <a:rPr lang="en-US" sz="2000" dirty="0" err="1" smtClean="0"/>
              <a:t>Artikel</a:t>
            </a:r>
            <a:r>
              <a:rPr lang="en-US" sz="2000" dirty="0" smtClean="0"/>
              <a:t> 3	Minimum </a:t>
            </a:r>
            <a:r>
              <a:rPr lang="en-US" sz="2000" dirty="0" err="1" smtClean="0"/>
              <a:t>en</a:t>
            </a:r>
            <a:r>
              <a:rPr lang="en-US" sz="2000" dirty="0" smtClean="0"/>
              <a:t> maximum </a:t>
            </a:r>
            <a:r>
              <a:rPr lang="en-US" sz="2000" dirty="0" err="1" smtClean="0"/>
              <a:t>grootte</a:t>
            </a:r>
            <a:r>
              <a:rPr lang="en-US" sz="2000" dirty="0" smtClean="0"/>
              <a:t> </a:t>
            </a:r>
            <a:r>
              <a:rPr lang="en-US" sz="2000" dirty="0" err="1" smtClean="0"/>
              <a:t>windpark</a:t>
            </a:r>
            <a:endParaRPr lang="en-US" sz="2000" dirty="0" smtClean="0"/>
          </a:p>
          <a:p>
            <a:r>
              <a:rPr lang="en-US" sz="2000" dirty="0" err="1" smtClean="0"/>
              <a:t>Artikel</a:t>
            </a:r>
            <a:r>
              <a:rPr lang="en-US" sz="2000" dirty="0" smtClean="0"/>
              <a:t> 4</a:t>
            </a:r>
          </a:p>
          <a:p>
            <a:pPr lvl="1"/>
            <a:r>
              <a:rPr lang="en-US" sz="2000" dirty="0"/>
              <a:t>L</a:t>
            </a:r>
            <a:r>
              <a:rPr lang="en-US" sz="2000" dirty="0" smtClean="0"/>
              <a:t>id 1 </a:t>
            </a:r>
            <a:r>
              <a:rPr lang="en-US" sz="2000" dirty="0" err="1" smtClean="0"/>
              <a:t>Sluitingsdatum</a:t>
            </a:r>
            <a:r>
              <a:rPr lang="en-US" sz="2000" dirty="0" smtClean="0"/>
              <a:t> 29 </a:t>
            </a:r>
            <a:r>
              <a:rPr lang="en-US" sz="2000" dirty="0" err="1" smtClean="0"/>
              <a:t>september</a:t>
            </a:r>
            <a:r>
              <a:rPr lang="en-US" sz="2000" dirty="0" smtClean="0"/>
              <a:t> 2016 17:00 </a:t>
            </a:r>
            <a:r>
              <a:rPr lang="en-US" sz="2000" dirty="0" err="1" smtClean="0"/>
              <a:t>uur</a:t>
            </a:r>
            <a:endParaRPr lang="en-US" sz="2000" dirty="0" smtClean="0"/>
          </a:p>
          <a:p>
            <a:pPr lvl="1"/>
            <a:r>
              <a:rPr lang="en-US" sz="2000" dirty="0" smtClean="0"/>
              <a:t>Lid 2 Per </a:t>
            </a:r>
            <a:r>
              <a:rPr lang="en-US" sz="2000" dirty="0" err="1" smtClean="0"/>
              <a:t>aanvrager</a:t>
            </a:r>
            <a:r>
              <a:rPr lang="en-US" sz="2000" dirty="0" smtClean="0"/>
              <a:t> </a:t>
            </a:r>
            <a:r>
              <a:rPr lang="en-US" sz="2000" dirty="0" err="1" smtClean="0"/>
              <a:t>maximaal</a:t>
            </a:r>
            <a:r>
              <a:rPr lang="en-US" sz="2000" dirty="0" smtClean="0"/>
              <a:t> twee </a:t>
            </a:r>
            <a:r>
              <a:rPr lang="en-US" sz="2000" dirty="0" err="1" smtClean="0"/>
              <a:t>losse</a:t>
            </a:r>
            <a:r>
              <a:rPr lang="en-US" sz="2000" dirty="0" smtClean="0"/>
              <a:t> </a:t>
            </a:r>
            <a:r>
              <a:rPr lang="en-US" sz="2000" dirty="0" err="1" smtClean="0"/>
              <a:t>aanvragen</a:t>
            </a:r>
            <a:r>
              <a:rPr lang="en-US" sz="2000" dirty="0" smtClean="0"/>
              <a:t> </a:t>
            </a:r>
            <a:r>
              <a:rPr lang="en-US" sz="2000" dirty="0" err="1" smtClean="0"/>
              <a:t>en</a:t>
            </a:r>
            <a:r>
              <a:rPr lang="en-US" sz="2000" dirty="0" smtClean="0"/>
              <a:t> </a:t>
            </a:r>
            <a:r>
              <a:rPr lang="en-US" sz="2000" dirty="0" err="1" smtClean="0"/>
              <a:t>één</a:t>
            </a:r>
            <a:r>
              <a:rPr lang="en-US" sz="2000" dirty="0" smtClean="0"/>
              <a:t> 	</a:t>
            </a:r>
            <a:r>
              <a:rPr lang="en-US" sz="2000" dirty="0"/>
              <a:t> </a:t>
            </a:r>
            <a:r>
              <a:rPr lang="en-US" sz="2000" dirty="0" smtClean="0"/>
              <a:t>     </a:t>
            </a:r>
            <a:r>
              <a:rPr lang="en-US" sz="2000" dirty="0" err="1" smtClean="0"/>
              <a:t>gebundelde</a:t>
            </a:r>
            <a:r>
              <a:rPr lang="en-US" sz="2000" dirty="0" smtClean="0"/>
              <a:t> </a:t>
            </a:r>
            <a:r>
              <a:rPr lang="en-US" sz="2000" dirty="0" err="1" smtClean="0"/>
              <a:t>aanvraag</a:t>
            </a:r>
            <a:endParaRPr lang="en-US" sz="2000" dirty="0" smtClean="0"/>
          </a:p>
          <a:p>
            <a:pPr lvl="4"/>
            <a:endParaRPr lang="en-US" sz="1400" dirty="0"/>
          </a:p>
        </p:txBody>
      </p:sp>
    </p:spTree>
    <p:extLst>
      <p:ext uri="{BB962C8B-B14F-4D97-AF65-F5344CB8AC3E}">
        <p14:creationId xmlns:p14="http://schemas.microsoft.com/office/powerpoint/2010/main" val="300770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r>
              <a:rPr lang="nl-NL" dirty="0" smtClean="0"/>
              <a:t>Wat gaan we </a:t>
            </a:r>
            <a:r>
              <a:rPr lang="nl-NL" u="sng" dirty="0" smtClean="0"/>
              <a:t>niet</a:t>
            </a:r>
            <a:r>
              <a:rPr lang="nl-NL" dirty="0" smtClean="0"/>
              <a:t> doen vanmiddag?</a:t>
            </a:r>
            <a:endParaRPr lang="nl-NL" dirty="0"/>
          </a:p>
        </p:txBody>
      </p:sp>
      <p:sp>
        <p:nvSpPr>
          <p:cNvPr id="16" name="Tijdelijke aanduiding voor inhoud 15"/>
          <p:cNvSpPr>
            <a:spLocks noGrp="1"/>
          </p:cNvSpPr>
          <p:nvPr>
            <p:ph sz="quarter" idx="13"/>
          </p:nvPr>
        </p:nvSpPr>
        <p:spPr/>
        <p:txBody>
          <a:bodyPr/>
          <a:lstStyle/>
          <a:p>
            <a:r>
              <a:rPr lang="nl-NL" sz="2000" dirty="0" smtClean="0"/>
              <a:t>Discussiëren over de uitkomst van tender 1</a:t>
            </a:r>
          </a:p>
          <a:p>
            <a:r>
              <a:rPr lang="nl-NL" sz="2000" dirty="0"/>
              <a:t>Het gaat niet over site-studies of </a:t>
            </a:r>
            <a:r>
              <a:rPr lang="nl-NL" sz="2000" dirty="0" smtClean="0"/>
              <a:t>aansluitvoorwaarden van </a:t>
            </a:r>
            <a:r>
              <a:rPr lang="nl-NL" sz="2000" dirty="0" err="1"/>
              <a:t>TenneT</a:t>
            </a:r>
            <a:r>
              <a:rPr lang="nl-NL" sz="2000" dirty="0"/>
              <a:t> </a:t>
            </a:r>
            <a:endParaRPr lang="nl-NL" sz="2000" dirty="0" smtClean="0"/>
          </a:p>
          <a:p>
            <a:r>
              <a:rPr lang="nl-NL" sz="2000" dirty="0" smtClean="0"/>
              <a:t>Directe beantwoording van vragen uit de zaal</a:t>
            </a:r>
          </a:p>
          <a:p>
            <a:r>
              <a:rPr lang="nl-NL" sz="2000" dirty="0" smtClean="0"/>
              <a:t>Vragen kunnen tot </a:t>
            </a:r>
            <a:r>
              <a:rPr lang="nl-NL" sz="2000" dirty="0" smtClean="0"/>
              <a:t> en met 10 </a:t>
            </a:r>
            <a:r>
              <a:rPr lang="nl-NL" sz="2000" dirty="0" smtClean="0"/>
              <a:t>september 2016 worden gemaild naar </a:t>
            </a:r>
            <a:r>
              <a:rPr lang="nl-NL" sz="2000" dirty="0" smtClean="0">
                <a:hlinkClick r:id="rId2"/>
              </a:rPr>
              <a:t>woz@rvo.nl</a:t>
            </a:r>
            <a:r>
              <a:rPr lang="nl-NL" sz="2000" dirty="0" smtClean="0"/>
              <a:t> en de antwoorden zijn terug te vinden op de website (FAQ)</a:t>
            </a:r>
          </a:p>
          <a:p>
            <a:pPr marL="0" indent="0">
              <a:buNone/>
            </a:pPr>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1084056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p:txBody>
          <a:bodyPr/>
          <a:lstStyle/>
          <a:p>
            <a:pPr marL="0" indent="0">
              <a:buNone/>
            </a:pPr>
            <a:r>
              <a:rPr lang="en-US" sz="2000" dirty="0" err="1" smtClean="0"/>
              <a:t>Artikel</a:t>
            </a:r>
            <a:r>
              <a:rPr lang="en-US" sz="2000" dirty="0" smtClean="0"/>
              <a:t> 5</a:t>
            </a:r>
          </a:p>
          <a:p>
            <a:r>
              <a:rPr lang="en-US" sz="2000" dirty="0" smtClean="0"/>
              <a:t>Lid 1</a:t>
            </a:r>
          </a:p>
          <a:p>
            <a:pPr lvl="1"/>
            <a:r>
              <a:rPr lang="en-US" sz="2000" dirty="0" smtClean="0"/>
              <a:t>Eigen </a:t>
            </a:r>
            <a:r>
              <a:rPr lang="en-US" sz="2000" dirty="0" err="1" smtClean="0"/>
              <a:t>vermogen</a:t>
            </a:r>
            <a:r>
              <a:rPr lang="en-US" sz="2000" dirty="0" smtClean="0"/>
              <a:t> </a:t>
            </a:r>
            <a:r>
              <a:rPr lang="en-US" sz="2000" dirty="0" err="1" smtClean="0"/>
              <a:t>minimaal</a:t>
            </a:r>
            <a:r>
              <a:rPr lang="en-US" sz="2000" dirty="0" smtClean="0"/>
              <a:t> 10% van de </a:t>
            </a:r>
            <a:r>
              <a:rPr lang="en-US" sz="2000" dirty="0" err="1" smtClean="0"/>
              <a:t>totale</a:t>
            </a:r>
            <a:r>
              <a:rPr lang="en-US" sz="2000" dirty="0" smtClean="0"/>
              <a:t> </a:t>
            </a:r>
            <a:r>
              <a:rPr lang="en-US" sz="2000" dirty="0" err="1" smtClean="0"/>
              <a:t>investering</a:t>
            </a:r>
            <a:endParaRPr lang="en-US" sz="2000" dirty="0" smtClean="0"/>
          </a:p>
          <a:p>
            <a:pPr lvl="1"/>
            <a:r>
              <a:rPr lang="en-US" sz="2000" dirty="0" err="1" smtClean="0"/>
              <a:t>Ook</a:t>
            </a:r>
            <a:r>
              <a:rPr lang="en-US" sz="2000" dirty="0" smtClean="0"/>
              <a:t> </a:t>
            </a:r>
            <a:r>
              <a:rPr lang="en-US" sz="2000" dirty="0" err="1" smtClean="0"/>
              <a:t>een</a:t>
            </a:r>
            <a:r>
              <a:rPr lang="en-US" sz="2000" dirty="0" smtClean="0"/>
              <a:t> </a:t>
            </a:r>
            <a:r>
              <a:rPr lang="en-US" sz="2000" dirty="0" err="1" smtClean="0"/>
              <a:t>vergunningsaanvraag</a:t>
            </a:r>
            <a:r>
              <a:rPr lang="en-US" sz="2000" dirty="0" smtClean="0"/>
              <a:t> </a:t>
            </a:r>
            <a:r>
              <a:rPr lang="en-US" sz="2000" dirty="0" err="1" smtClean="0"/>
              <a:t>indienen</a:t>
            </a:r>
            <a:endParaRPr lang="en-US" sz="2000" dirty="0" smtClean="0"/>
          </a:p>
          <a:p>
            <a:pPr lvl="1"/>
            <a:r>
              <a:rPr lang="en-US" sz="2000" dirty="0" err="1" smtClean="0"/>
              <a:t>Voldoen</a:t>
            </a:r>
            <a:r>
              <a:rPr lang="en-US" sz="2000" dirty="0" smtClean="0"/>
              <a:t> </a:t>
            </a:r>
            <a:r>
              <a:rPr lang="en-US" sz="2000" dirty="0" err="1" smtClean="0"/>
              <a:t>aan</a:t>
            </a:r>
            <a:r>
              <a:rPr lang="en-US" sz="2000" dirty="0" smtClean="0"/>
              <a:t> </a:t>
            </a:r>
            <a:r>
              <a:rPr lang="en-US" sz="2000" dirty="0" err="1" smtClean="0"/>
              <a:t>voorschriften</a:t>
            </a:r>
            <a:r>
              <a:rPr lang="en-US" sz="2000" dirty="0" smtClean="0"/>
              <a:t> </a:t>
            </a:r>
            <a:r>
              <a:rPr lang="en-US" sz="2000" dirty="0" err="1" smtClean="0"/>
              <a:t>kavelbesluit</a:t>
            </a:r>
            <a:endParaRPr lang="en-US" sz="2000" dirty="0" smtClean="0"/>
          </a:p>
          <a:p>
            <a:pPr marL="360000" lvl="1" indent="0">
              <a:buNone/>
            </a:pPr>
            <a:endParaRPr lang="en-US" sz="2400" dirty="0" smtClean="0"/>
          </a:p>
          <a:p>
            <a:pPr marL="0" indent="0">
              <a:buNone/>
            </a:pPr>
            <a:endParaRPr lang="en-US" sz="24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3987384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p:txBody>
          <a:bodyPr/>
          <a:lstStyle/>
          <a:p>
            <a:pPr marL="0" indent="0">
              <a:buNone/>
            </a:pPr>
            <a:r>
              <a:rPr lang="en-US" sz="2000" dirty="0" err="1" smtClean="0"/>
              <a:t>Artikel</a:t>
            </a:r>
            <a:r>
              <a:rPr lang="en-US" sz="2000" dirty="0" smtClean="0"/>
              <a:t> 5</a:t>
            </a:r>
          </a:p>
          <a:p>
            <a:r>
              <a:rPr lang="en-US" sz="2000" dirty="0" smtClean="0"/>
              <a:t>Lid 2</a:t>
            </a:r>
          </a:p>
          <a:p>
            <a:pPr lvl="1"/>
            <a:r>
              <a:rPr lang="en-US" sz="2000" dirty="0" err="1" smtClean="0"/>
              <a:t>Afwijzing</a:t>
            </a:r>
            <a:r>
              <a:rPr lang="en-US" sz="2000" dirty="0" smtClean="0"/>
              <a:t> </a:t>
            </a:r>
            <a:r>
              <a:rPr lang="en-US" sz="2000" dirty="0" err="1" smtClean="0"/>
              <a:t>indien</a:t>
            </a:r>
            <a:r>
              <a:rPr lang="en-US" sz="2000" dirty="0" smtClean="0"/>
              <a:t> </a:t>
            </a:r>
            <a:r>
              <a:rPr lang="en-US" sz="2000" dirty="0" err="1" smtClean="0"/>
              <a:t>aanvrager</a:t>
            </a:r>
            <a:r>
              <a:rPr lang="en-US" sz="2000" dirty="0" smtClean="0"/>
              <a:t> </a:t>
            </a:r>
            <a:r>
              <a:rPr lang="en-US" sz="2000" dirty="0" err="1" smtClean="0"/>
              <a:t>toch</a:t>
            </a:r>
            <a:r>
              <a:rPr lang="en-US" sz="2000" dirty="0" smtClean="0"/>
              <a:t> </a:t>
            </a:r>
            <a:r>
              <a:rPr lang="en-US" sz="2000" dirty="0" err="1" smtClean="0"/>
              <a:t>meer</a:t>
            </a:r>
            <a:r>
              <a:rPr lang="en-US" sz="2000" dirty="0" smtClean="0"/>
              <a:t> </a:t>
            </a:r>
            <a:r>
              <a:rPr lang="en-US" sz="2000" dirty="0" err="1" smtClean="0"/>
              <a:t>aanvragen</a:t>
            </a:r>
            <a:r>
              <a:rPr lang="en-US" sz="2000" dirty="0" smtClean="0"/>
              <a:t> </a:t>
            </a:r>
            <a:r>
              <a:rPr lang="en-US" sz="2000" dirty="0" err="1" smtClean="0"/>
              <a:t>doet</a:t>
            </a:r>
            <a:r>
              <a:rPr lang="en-US" sz="2000" dirty="0" smtClean="0"/>
              <a:t>, </a:t>
            </a:r>
            <a:r>
              <a:rPr lang="en-US" sz="2000" dirty="0" err="1" smtClean="0"/>
              <a:t>afwijzing</a:t>
            </a:r>
            <a:r>
              <a:rPr lang="en-US" sz="2000" dirty="0" smtClean="0"/>
              <a:t> </a:t>
            </a:r>
            <a:r>
              <a:rPr lang="en-US" sz="2000" dirty="0" err="1" smtClean="0"/>
              <a:t>voor</a:t>
            </a:r>
            <a:r>
              <a:rPr lang="en-US" sz="2000" dirty="0" smtClean="0"/>
              <a:t> </a:t>
            </a:r>
            <a:r>
              <a:rPr lang="en-US" sz="2000" dirty="0" err="1" smtClean="0"/>
              <a:t>alle</a:t>
            </a:r>
            <a:r>
              <a:rPr lang="en-US" sz="2000" dirty="0" smtClean="0"/>
              <a:t> </a:t>
            </a:r>
            <a:r>
              <a:rPr lang="en-US" sz="2000" dirty="0" err="1" smtClean="0"/>
              <a:t>aanvragen</a:t>
            </a:r>
            <a:r>
              <a:rPr lang="en-US" sz="2000" dirty="0" smtClean="0"/>
              <a:t> op </a:t>
            </a:r>
            <a:r>
              <a:rPr lang="en-US" sz="2000" dirty="0" err="1" smtClean="0"/>
              <a:t>betreffende</a:t>
            </a:r>
            <a:r>
              <a:rPr lang="en-US" sz="2000" dirty="0" smtClean="0"/>
              <a:t> </a:t>
            </a:r>
            <a:r>
              <a:rPr lang="en-US" sz="2000" dirty="0" err="1" smtClean="0"/>
              <a:t>kavel</a:t>
            </a:r>
            <a:endParaRPr lang="en-US" sz="2000" dirty="0"/>
          </a:p>
          <a:p>
            <a:r>
              <a:rPr lang="en-US" sz="2000" dirty="0" smtClean="0"/>
              <a:t>Lid 3</a:t>
            </a:r>
          </a:p>
          <a:p>
            <a:pPr lvl="1"/>
            <a:r>
              <a:rPr lang="en-US" sz="2000" dirty="0" smtClean="0"/>
              <a:t>Eigen </a:t>
            </a:r>
            <a:r>
              <a:rPr lang="en-US" sz="2000" dirty="0" err="1" smtClean="0"/>
              <a:t>vermogen</a:t>
            </a:r>
            <a:r>
              <a:rPr lang="en-US" sz="2000" dirty="0" smtClean="0"/>
              <a:t> van </a:t>
            </a:r>
            <a:r>
              <a:rPr lang="en-US" sz="2000" dirty="0" err="1" smtClean="0"/>
              <a:t>alle</a:t>
            </a:r>
            <a:r>
              <a:rPr lang="en-US" sz="2000" dirty="0" smtClean="0"/>
              <a:t> </a:t>
            </a:r>
            <a:r>
              <a:rPr lang="en-US" sz="2000" dirty="0" err="1" smtClean="0"/>
              <a:t>deelnemers</a:t>
            </a:r>
            <a:r>
              <a:rPr lang="en-US" sz="2000" dirty="0" smtClean="0"/>
              <a:t> in het </a:t>
            </a:r>
            <a:r>
              <a:rPr lang="en-US" sz="2000" dirty="0" err="1" smtClean="0"/>
              <a:t>samenwerkingsverband</a:t>
            </a:r>
            <a:r>
              <a:rPr lang="en-US" sz="2000" dirty="0" smtClean="0"/>
              <a:t> </a:t>
            </a:r>
            <a:r>
              <a:rPr lang="en-US" sz="2000" dirty="0" err="1" smtClean="0"/>
              <a:t>telt</a:t>
            </a:r>
            <a:r>
              <a:rPr lang="en-US" sz="2000" dirty="0" smtClean="0"/>
              <a:t> </a:t>
            </a:r>
            <a:r>
              <a:rPr lang="en-US" sz="2000" dirty="0" err="1" smtClean="0"/>
              <a:t>mee</a:t>
            </a:r>
            <a:r>
              <a:rPr lang="en-US" sz="2000" dirty="0" smtClean="0"/>
              <a:t> en </a:t>
            </a:r>
            <a:r>
              <a:rPr lang="en-US" sz="2000" dirty="0" err="1" smtClean="0"/>
              <a:t>eigen</a:t>
            </a:r>
            <a:r>
              <a:rPr lang="en-US" sz="2000" dirty="0" smtClean="0"/>
              <a:t> </a:t>
            </a:r>
            <a:r>
              <a:rPr lang="en-US" sz="2000" dirty="0" err="1" smtClean="0"/>
              <a:t>vermogen</a:t>
            </a:r>
            <a:r>
              <a:rPr lang="en-US" sz="2000" dirty="0" smtClean="0"/>
              <a:t> </a:t>
            </a:r>
            <a:r>
              <a:rPr lang="en-US" sz="2000" dirty="0" err="1" smtClean="0"/>
              <a:t>moederonderneming</a:t>
            </a:r>
            <a:r>
              <a:rPr lang="en-US" sz="2000" dirty="0"/>
              <a:t> </a:t>
            </a:r>
            <a:r>
              <a:rPr lang="en-US" sz="2000" dirty="0" err="1" smtClean="0"/>
              <a:t>telt</a:t>
            </a:r>
            <a:r>
              <a:rPr lang="en-US" sz="2000" dirty="0" smtClean="0"/>
              <a:t> </a:t>
            </a:r>
            <a:r>
              <a:rPr lang="en-US" sz="2000" dirty="0" err="1" smtClean="0"/>
              <a:t>mee</a:t>
            </a:r>
            <a:r>
              <a:rPr lang="en-US" sz="2000" dirty="0"/>
              <a:t> </a:t>
            </a:r>
            <a:r>
              <a:rPr lang="en-US" sz="2000" dirty="0" err="1" smtClean="0"/>
              <a:t>indien</a:t>
            </a:r>
            <a:r>
              <a:rPr lang="en-US" sz="2000" dirty="0" smtClean="0"/>
              <a:t> </a:t>
            </a:r>
            <a:r>
              <a:rPr lang="en-US" sz="2000" dirty="0" err="1" smtClean="0"/>
              <a:t>instemming</a:t>
            </a:r>
            <a:r>
              <a:rPr lang="en-US" sz="2000" dirty="0" smtClean="0"/>
              <a:t> is </a:t>
            </a:r>
            <a:r>
              <a:rPr lang="en-US" sz="2000" dirty="0" err="1" smtClean="0"/>
              <a:t>verleend</a:t>
            </a:r>
            <a:endParaRPr lang="en-US" sz="2000" dirty="0" smtClean="0"/>
          </a:p>
          <a:p>
            <a:pPr marL="360000" lvl="1" indent="0">
              <a:buNone/>
            </a:pPr>
            <a:endParaRPr lang="en-US" sz="2400" dirty="0" smtClean="0"/>
          </a:p>
          <a:p>
            <a:pPr marL="0" indent="0">
              <a:buNone/>
            </a:pPr>
            <a:endParaRPr lang="en-US" sz="24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4157022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p:txBody>
          <a:bodyPr/>
          <a:lstStyle/>
          <a:p>
            <a:pPr marL="0" indent="0">
              <a:buNone/>
            </a:pPr>
            <a:r>
              <a:rPr lang="en-US" sz="2000" dirty="0" err="1" smtClean="0"/>
              <a:t>Artikel</a:t>
            </a:r>
            <a:r>
              <a:rPr lang="en-US" sz="2000" dirty="0" smtClean="0"/>
              <a:t> 5</a:t>
            </a:r>
          </a:p>
          <a:p>
            <a:r>
              <a:rPr lang="en-US" sz="2000" dirty="0" smtClean="0"/>
              <a:t>Lid 4</a:t>
            </a:r>
          </a:p>
          <a:p>
            <a:pPr lvl="1"/>
            <a:r>
              <a:rPr lang="en-US" sz="2000" dirty="0" smtClean="0"/>
              <a:t>Eigen </a:t>
            </a:r>
            <a:r>
              <a:rPr lang="en-US" sz="2000" dirty="0" err="1" smtClean="0"/>
              <a:t>vermogen</a:t>
            </a:r>
            <a:r>
              <a:rPr lang="en-US" sz="2000" dirty="0" smtClean="0"/>
              <a:t> van de </a:t>
            </a:r>
            <a:r>
              <a:rPr lang="en-US" sz="2000" dirty="0" err="1" smtClean="0"/>
              <a:t>moeder</a:t>
            </a:r>
            <a:r>
              <a:rPr lang="en-US" sz="2000" dirty="0" smtClean="0"/>
              <a:t> mag </a:t>
            </a:r>
            <a:r>
              <a:rPr lang="en-US" sz="2000" dirty="0" err="1" smtClean="0"/>
              <a:t>slechts</a:t>
            </a:r>
            <a:r>
              <a:rPr lang="en-US" sz="2000" dirty="0" smtClean="0"/>
              <a:t> 2x </a:t>
            </a:r>
            <a:r>
              <a:rPr lang="en-US" sz="2000" dirty="0" err="1" smtClean="0"/>
              <a:t>worden</a:t>
            </a:r>
            <a:r>
              <a:rPr lang="en-US" sz="2000" dirty="0" smtClean="0"/>
              <a:t> </a:t>
            </a:r>
            <a:r>
              <a:rPr lang="en-US" sz="2000" dirty="0" err="1" smtClean="0"/>
              <a:t>meegeteld</a:t>
            </a:r>
            <a:endParaRPr lang="en-US" sz="20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3123053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Regeling Windenergie op Zee 2016</a:t>
            </a:r>
            <a:endParaRPr lang="en-GB" dirty="0"/>
          </a:p>
        </p:txBody>
      </p:sp>
      <p:sp>
        <p:nvSpPr>
          <p:cNvPr id="3" name="Tijdelijke aanduiding voor inhoud 2"/>
          <p:cNvSpPr>
            <a:spLocks noGrp="1"/>
          </p:cNvSpPr>
          <p:nvPr>
            <p:ph sz="quarter" idx="13"/>
          </p:nvPr>
        </p:nvSpPr>
        <p:spPr/>
        <p:txBody>
          <a:bodyPr/>
          <a:lstStyle/>
          <a:p>
            <a:pPr marL="0" lvl="0" indent="0">
              <a:buNone/>
            </a:pPr>
            <a:r>
              <a:rPr lang="en-US" sz="2000" dirty="0" err="1" smtClean="0">
                <a:solidFill>
                  <a:prstClr val="black"/>
                </a:solidFill>
              </a:rPr>
              <a:t>Artikel</a:t>
            </a:r>
            <a:r>
              <a:rPr lang="en-US" sz="2000" dirty="0" smtClean="0">
                <a:solidFill>
                  <a:prstClr val="black"/>
                </a:solidFill>
              </a:rPr>
              <a:t> </a:t>
            </a:r>
            <a:r>
              <a:rPr lang="en-US" sz="2000" dirty="0">
                <a:solidFill>
                  <a:prstClr val="black"/>
                </a:solidFill>
              </a:rPr>
              <a:t>6</a:t>
            </a:r>
          </a:p>
          <a:p>
            <a:pPr lvl="1"/>
            <a:r>
              <a:rPr lang="en-US" sz="2000" dirty="0" err="1">
                <a:solidFill>
                  <a:prstClr val="black"/>
                </a:solidFill>
              </a:rPr>
              <a:t>Subsidieplafond</a:t>
            </a:r>
            <a:r>
              <a:rPr lang="en-US" sz="2000" dirty="0">
                <a:solidFill>
                  <a:prstClr val="black"/>
                </a:solidFill>
              </a:rPr>
              <a:t> </a:t>
            </a:r>
            <a:r>
              <a:rPr lang="en-US" sz="2000" dirty="0" err="1">
                <a:solidFill>
                  <a:prstClr val="black"/>
                </a:solidFill>
              </a:rPr>
              <a:t>vastgelegd</a:t>
            </a:r>
            <a:endParaRPr lang="en-US" sz="2000" dirty="0">
              <a:solidFill>
                <a:prstClr val="black"/>
              </a:solidFill>
            </a:endParaRPr>
          </a:p>
          <a:p>
            <a:pPr lvl="1"/>
            <a:r>
              <a:rPr lang="en-US" sz="2000" dirty="0" err="1">
                <a:solidFill>
                  <a:prstClr val="black"/>
                </a:solidFill>
              </a:rPr>
              <a:t>Rangschikking</a:t>
            </a:r>
            <a:r>
              <a:rPr lang="en-US" sz="2000" dirty="0">
                <a:solidFill>
                  <a:prstClr val="black"/>
                </a:solidFill>
              </a:rPr>
              <a:t> </a:t>
            </a:r>
            <a:r>
              <a:rPr lang="en-US" sz="2000" dirty="0" err="1">
                <a:solidFill>
                  <a:prstClr val="black"/>
                </a:solidFill>
              </a:rPr>
              <a:t>enkel</a:t>
            </a:r>
            <a:r>
              <a:rPr lang="en-US" sz="2000" dirty="0">
                <a:solidFill>
                  <a:prstClr val="black"/>
                </a:solidFill>
              </a:rPr>
              <a:t> op </a:t>
            </a:r>
            <a:r>
              <a:rPr lang="en-US" sz="2000" dirty="0" err="1">
                <a:solidFill>
                  <a:prstClr val="black"/>
                </a:solidFill>
              </a:rPr>
              <a:t>prijs</a:t>
            </a:r>
            <a:r>
              <a:rPr lang="en-US" sz="2000" dirty="0">
                <a:solidFill>
                  <a:prstClr val="black"/>
                </a:solidFill>
              </a:rPr>
              <a:t> </a:t>
            </a:r>
            <a:r>
              <a:rPr lang="en-US" sz="2000" dirty="0" err="1">
                <a:solidFill>
                  <a:prstClr val="black"/>
                </a:solidFill>
              </a:rPr>
              <a:t>en</a:t>
            </a:r>
            <a:r>
              <a:rPr lang="en-US" sz="2000" dirty="0">
                <a:solidFill>
                  <a:prstClr val="black"/>
                </a:solidFill>
              </a:rPr>
              <a:t> </a:t>
            </a:r>
            <a:r>
              <a:rPr lang="en-US" sz="2000" dirty="0" err="1">
                <a:solidFill>
                  <a:prstClr val="black"/>
                </a:solidFill>
              </a:rPr>
              <a:t>geen</a:t>
            </a:r>
            <a:r>
              <a:rPr lang="en-US" sz="2000" dirty="0">
                <a:solidFill>
                  <a:prstClr val="black"/>
                </a:solidFill>
              </a:rPr>
              <a:t> </a:t>
            </a:r>
            <a:r>
              <a:rPr lang="en-US" sz="2000" dirty="0" err="1">
                <a:solidFill>
                  <a:prstClr val="black"/>
                </a:solidFill>
              </a:rPr>
              <a:t>andere</a:t>
            </a:r>
            <a:r>
              <a:rPr lang="en-US" sz="2000" dirty="0">
                <a:solidFill>
                  <a:prstClr val="black"/>
                </a:solidFill>
              </a:rPr>
              <a:t> </a:t>
            </a:r>
            <a:r>
              <a:rPr lang="en-US" sz="2000" dirty="0" err="1">
                <a:solidFill>
                  <a:prstClr val="black"/>
                </a:solidFill>
              </a:rPr>
              <a:t>wegingsfactoren</a:t>
            </a:r>
            <a:endParaRPr lang="en-US" sz="2000" dirty="0">
              <a:solidFill>
                <a:prstClr val="black"/>
              </a:solidFill>
            </a:endParaRPr>
          </a:p>
          <a:p>
            <a:pPr lvl="1"/>
            <a:r>
              <a:rPr lang="en-US" sz="2000" dirty="0" err="1">
                <a:solidFill>
                  <a:prstClr val="black"/>
                </a:solidFill>
              </a:rPr>
              <a:t>Gebundelde</a:t>
            </a:r>
            <a:r>
              <a:rPr lang="en-US" sz="2000" dirty="0">
                <a:solidFill>
                  <a:prstClr val="black"/>
                </a:solidFill>
              </a:rPr>
              <a:t> </a:t>
            </a:r>
            <a:r>
              <a:rPr lang="en-US" sz="2000" dirty="0" err="1">
                <a:solidFill>
                  <a:prstClr val="black"/>
                </a:solidFill>
              </a:rPr>
              <a:t>aanvraag</a:t>
            </a:r>
            <a:r>
              <a:rPr lang="en-US" sz="2000" dirty="0">
                <a:solidFill>
                  <a:prstClr val="black"/>
                </a:solidFill>
              </a:rPr>
              <a:t> </a:t>
            </a:r>
            <a:r>
              <a:rPr lang="en-US" sz="2000" dirty="0" err="1">
                <a:solidFill>
                  <a:prstClr val="black"/>
                </a:solidFill>
              </a:rPr>
              <a:t>wint</a:t>
            </a:r>
            <a:r>
              <a:rPr lang="en-US" sz="2000" dirty="0">
                <a:solidFill>
                  <a:prstClr val="black"/>
                </a:solidFill>
              </a:rPr>
              <a:t> </a:t>
            </a:r>
            <a:r>
              <a:rPr lang="en-US" sz="2000" dirty="0" err="1">
                <a:solidFill>
                  <a:prstClr val="black"/>
                </a:solidFill>
              </a:rPr>
              <a:t>alleen</a:t>
            </a:r>
            <a:r>
              <a:rPr lang="en-US" sz="2000" dirty="0">
                <a:solidFill>
                  <a:prstClr val="black"/>
                </a:solidFill>
              </a:rPr>
              <a:t> </a:t>
            </a:r>
            <a:r>
              <a:rPr lang="en-US" sz="2000" dirty="0" err="1">
                <a:solidFill>
                  <a:prstClr val="black"/>
                </a:solidFill>
              </a:rPr>
              <a:t>indien</a:t>
            </a:r>
            <a:r>
              <a:rPr lang="en-US" sz="2000" dirty="0">
                <a:solidFill>
                  <a:prstClr val="black"/>
                </a:solidFill>
              </a:rPr>
              <a:t> </a:t>
            </a:r>
            <a:r>
              <a:rPr lang="en-US" sz="2000" dirty="0" err="1">
                <a:solidFill>
                  <a:prstClr val="black"/>
                </a:solidFill>
              </a:rPr>
              <a:t>aanvrager</a:t>
            </a:r>
            <a:r>
              <a:rPr lang="en-US" sz="2000" dirty="0">
                <a:solidFill>
                  <a:prstClr val="black"/>
                </a:solidFill>
              </a:rPr>
              <a:t> </a:t>
            </a:r>
            <a:r>
              <a:rPr lang="en-US" sz="2000" dirty="0" smtClean="0">
                <a:solidFill>
                  <a:prstClr val="black"/>
                </a:solidFill>
              </a:rPr>
              <a:t>op </a:t>
            </a:r>
            <a:r>
              <a:rPr lang="en-US" sz="2000" dirty="0" err="1">
                <a:solidFill>
                  <a:prstClr val="black"/>
                </a:solidFill>
              </a:rPr>
              <a:t>beide</a:t>
            </a:r>
            <a:r>
              <a:rPr lang="en-US" sz="2000" dirty="0">
                <a:solidFill>
                  <a:prstClr val="black"/>
                </a:solidFill>
              </a:rPr>
              <a:t> </a:t>
            </a:r>
            <a:r>
              <a:rPr lang="en-US" sz="2000" dirty="0" err="1">
                <a:solidFill>
                  <a:prstClr val="black"/>
                </a:solidFill>
              </a:rPr>
              <a:t>kavels</a:t>
            </a:r>
            <a:r>
              <a:rPr lang="en-US" sz="2000" dirty="0">
                <a:solidFill>
                  <a:prstClr val="black"/>
                </a:solidFill>
              </a:rPr>
              <a:t> </a:t>
            </a:r>
            <a:r>
              <a:rPr lang="en-US" sz="2000" dirty="0" err="1">
                <a:solidFill>
                  <a:prstClr val="black"/>
                </a:solidFill>
              </a:rPr>
              <a:t>goedkoper</a:t>
            </a:r>
            <a:r>
              <a:rPr lang="en-US" sz="2000" dirty="0">
                <a:solidFill>
                  <a:prstClr val="black"/>
                </a:solidFill>
              </a:rPr>
              <a:t> is </a:t>
            </a:r>
            <a:r>
              <a:rPr lang="en-US" sz="2000" dirty="0" err="1">
                <a:solidFill>
                  <a:prstClr val="black"/>
                </a:solidFill>
              </a:rPr>
              <a:t>dan</a:t>
            </a:r>
            <a:r>
              <a:rPr lang="en-US" sz="2000" dirty="0">
                <a:solidFill>
                  <a:prstClr val="black"/>
                </a:solidFill>
              </a:rPr>
              <a:t> de </a:t>
            </a:r>
            <a:r>
              <a:rPr lang="en-US" sz="2000" dirty="0" err="1">
                <a:solidFill>
                  <a:prstClr val="black"/>
                </a:solidFill>
              </a:rPr>
              <a:t>losse</a:t>
            </a:r>
            <a:r>
              <a:rPr lang="en-US" sz="2000" dirty="0">
                <a:solidFill>
                  <a:prstClr val="black"/>
                </a:solidFill>
              </a:rPr>
              <a:t> </a:t>
            </a:r>
            <a:r>
              <a:rPr lang="en-US" sz="2000" dirty="0" err="1" smtClean="0">
                <a:solidFill>
                  <a:prstClr val="black"/>
                </a:solidFill>
              </a:rPr>
              <a:t>biedingen</a:t>
            </a:r>
            <a:endParaRPr lang="en-US" sz="2000" dirty="0" smtClean="0">
              <a:solidFill>
                <a:prstClr val="black"/>
              </a:solidFill>
            </a:endParaRPr>
          </a:p>
          <a:p>
            <a:pPr lvl="1"/>
            <a:r>
              <a:rPr lang="en-US" sz="2000" dirty="0" err="1" smtClean="0">
                <a:solidFill>
                  <a:prstClr val="black"/>
                </a:solidFill>
              </a:rPr>
              <a:t>Gebundelde</a:t>
            </a:r>
            <a:r>
              <a:rPr lang="en-US" sz="2000" dirty="0" smtClean="0">
                <a:solidFill>
                  <a:prstClr val="black"/>
                </a:solidFill>
              </a:rPr>
              <a:t> </a:t>
            </a:r>
            <a:r>
              <a:rPr lang="en-US" sz="2000" dirty="0" err="1" smtClean="0">
                <a:solidFill>
                  <a:prstClr val="black"/>
                </a:solidFill>
              </a:rPr>
              <a:t>aanvragen</a:t>
            </a:r>
            <a:r>
              <a:rPr lang="en-US" sz="2000" dirty="0" smtClean="0">
                <a:solidFill>
                  <a:prstClr val="black"/>
                </a:solidFill>
              </a:rPr>
              <a:t> </a:t>
            </a:r>
            <a:r>
              <a:rPr lang="en-US" sz="2000" dirty="0" err="1" smtClean="0">
                <a:solidFill>
                  <a:prstClr val="black"/>
                </a:solidFill>
              </a:rPr>
              <a:t>onderling</a:t>
            </a:r>
            <a:r>
              <a:rPr lang="en-US" sz="2000" dirty="0" smtClean="0">
                <a:solidFill>
                  <a:prstClr val="black"/>
                </a:solidFill>
              </a:rPr>
              <a:t> </a:t>
            </a:r>
            <a:r>
              <a:rPr lang="en-US" sz="2000" dirty="0" err="1" smtClean="0">
                <a:solidFill>
                  <a:prstClr val="black"/>
                </a:solidFill>
              </a:rPr>
              <a:t>vergelijken</a:t>
            </a:r>
            <a:r>
              <a:rPr lang="en-US" sz="2000" dirty="0" smtClean="0">
                <a:solidFill>
                  <a:prstClr val="black"/>
                </a:solidFill>
              </a:rPr>
              <a:t> </a:t>
            </a:r>
            <a:r>
              <a:rPr lang="en-US" sz="2000" dirty="0" err="1" smtClean="0">
                <a:solidFill>
                  <a:prstClr val="black"/>
                </a:solidFill>
              </a:rPr>
              <a:t>d.m.v</a:t>
            </a:r>
            <a:r>
              <a:rPr lang="en-US" sz="2000" dirty="0" smtClean="0">
                <a:solidFill>
                  <a:prstClr val="black"/>
                </a:solidFill>
              </a:rPr>
              <a:t>. </a:t>
            </a:r>
            <a:r>
              <a:rPr lang="en-US" sz="2000" dirty="0" err="1" smtClean="0">
                <a:solidFill>
                  <a:prstClr val="black"/>
                </a:solidFill>
              </a:rPr>
              <a:t>wegingsfactor</a:t>
            </a:r>
            <a:r>
              <a:rPr lang="en-US" sz="2000" dirty="0" smtClean="0">
                <a:solidFill>
                  <a:prstClr val="black"/>
                </a:solidFill>
              </a:rPr>
              <a:t> 33/68e </a:t>
            </a:r>
            <a:r>
              <a:rPr lang="en-US" sz="2000" dirty="0" err="1" smtClean="0">
                <a:solidFill>
                  <a:prstClr val="black"/>
                </a:solidFill>
              </a:rPr>
              <a:t>en</a:t>
            </a:r>
            <a:r>
              <a:rPr lang="en-US" sz="2000" dirty="0" smtClean="0">
                <a:solidFill>
                  <a:prstClr val="black"/>
                </a:solidFill>
              </a:rPr>
              <a:t> 35/68e</a:t>
            </a:r>
            <a:endParaRPr lang="en-US" sz="2000" dirty="0">
              <a:solidFill>
                <a:prstClr val="black"/>
              </a:solidFill>
            </a:endParaRPr>
          </a:p>
          <a:p>
            <a:pPr lvl="1"/>
            <a:r>
              <a:rPr lang="en-US" sz="2000" dirty="0" err="1">
                <a:solidFill>
                  <a:prstClr val="black"/>
                </a:solidFill>
              </a:rPr>
              <a:t>Bij</a:t>
            </a:r>
            <a:r>
              <a:rPr lang="en-US" sz="2000" dirty="0">
                <a:solidFill>
                  <a:prstClr val="black"/>
                </a:solidFill>
              </a:rPr>
              <a:t> </a:t>
            </a:r>
            <a:r>
              <a:rPr lang="en-US" sz="2000" dirty="0" err="1">
                <a:solidFill>
                  <a:prstClr val="black"/>
                </a:solidFill>
              </a:rPr>
              <a:t>gelijke</a:t>
            </a:r>
            <a:r>
              <a:rPr lang="en-US" sz="2000" dirty="0">
                <a:solidFill>
                  <a:prstClr val="black"/>
                </a:solidFill>
              </a:rPr>
              <a:t> </a:t>
            </a:r>
            <a:r>
              <a:rPr lang="en-US" sz="2000" dirty="0" err="1" smtClean="0">
                <a:solidFill>
                  <a:prstClr val="black"/>
                </a:solidFill>
              </a:rPr>
              <a:t>biedingen</a:t>
            </a:r>
            <a:r>
              <a:rPr lang="en-US" sz="2000" dirty="0" smtClean="0">
                <a:solidFill>
                  <a:prstClr val="black"/>
                </a:solidFill>
              </a:rPr>
              <a:t> </a:t>
            </a:r>
            <a:r>
              <a:rPr lang="en-US" sz="2000" dirty="0" err="1">
                <a:solidFill>
                  <a:prstClr val="black"/>
                </a:solidFill>
              </a:rPr>
              <a:t>wordt</a:t>
            </a:r>
            <a:r>
              <a:rPr lang="en-US" sz="2000" dirty="0">
                <a:solidFill>
                  <a:prstClr val="black"/>
                </a:solidFill>
              </a:rPr>
              <a:t> </a:t>
            </a:r>
            <a:r>
              <a:rPr lang="en-US" sz="2000" dirty="0" err="1">
                <a:solidFill>
                  <a:prstClr val="black"/>
                </a:solidFill>
              </a:rPr>
              <a:t>er</a:t>
            </a:r>
            <a:r>
              <a:rPr lang="en-US" sz="2000" dirty="0">
                <a:solidFill>
                  <a:prstClr val="black"/>
                </a:solidFill>
              </a:rPr>
              <a:t> </a:t>
            </a:r>
            <a:r>
              <a:rPr lang="en-US" sz="2000" dirty="0" err="1" smtClean="0">
                <a:solidFill>
                  <a:prstClr val="black"/>
                </a:solidFill>
              </a:rPr>
              <a:t>geloot</a:t>
            </a:r>
            <a:endParaRPr lang="en-US" sz="2000" dirty="0" smtClean="0">
              <a:solidFill>
                <a:prstClr val="black"/>
              </a:solidFill>
            </a:endParaRPr>
          </a:p>
          <a:p>
            <a:pPr lvl="1"/>
            <a:endParaRPr lang="en-US" dirty="0">
              <a:solidFill>
                <a:prstClr val="black"/>
              </a:solidFill>
            </a:endParaRPr>
          </a:p>
          <a:p>
            <a:endParaRPr lang="en-GB" sz="2400" dirty="0"/>
          </a:p>
        </p:txBody>
      </p:sp>
    </p:spTree>
    <p:extLst>
      <p:ext uri="{BB962C8B-B14F-4D97-AF65-F5344CB8AC3E}">
        <p14:creationId xmlns:p14="http://schemas.microsoft.com/office/powerpoint/2010/main" val="2113015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a:xfrm>
            <a:off x="246063" y="2035992"/>
            <a:ext cx="8640000" cy="4255625"/>
          </a:xfrm>
        </p:spPr>
        <p:txBody>
          <a:bodyPr/>
          <a:lstStyle/>
          <a:p>
            <a:pPr marL="0" indent="0">
              <a:buNone/>
            </a:pPr>
            <a:r>
              <a:rPr lang="en-US" sz="2000" dirty="0" err="1" smtClean="0"/>
              <a:t>Artikel</a:t>
            </a:r>
            <a:r>
              <a:rPr lang="en-US" sz="2000" dirty="0" smtClean="0"/>
              <a:t> </a:t>
            </a:r>
            <a:r>
              <a:rPr lang="en-US" sz="2000" dirty="0" smtClean="0"/>
              <a:t>7</a:t>
            </a:r>
          </a:p>
          <a:p>
            <a:pPr lvl="1"/>
            <a:r>
              <a:rPr lang="en-US" sz="2000" dirty="0" err="1" smtClean="0"/>
              <a:t>Tenderbedrag</a:t>
            </a:r>
            <a:r>
              <a:rPr lang="en-US" sz="2000" dirty="0" smtClean="0"/>
              <a:t> ten </a:t>
            </a:r>
            <a:r>
              <a:rPr lang="en-US" sz="2000" dirty="0" err="1" smtClean="0"/>
              <a:t>hoogste</a:t>
            </a:r>
            <a:r>
              <a:rPr lang="en-US" sz="2000" dirty="0" smtClean="0"/>
              <a:t> € 0,11975 per kWh</a:t>
            </a:r>
          </a:p>
          <a:p>
            <a:endParaRPr lang="en-US" sz="2000" dirty="0"/>
          </a:p>
          <a:p>
            <a:pPr marL="0" indent="0">
              <a:buNone/>
            </a:pPr>
            <a:r>
              <a:rPr lang="en-US" sz="2000" dirty="0" err="1" smtClean="0"/>
              <a:t>Artikel</a:t>
            </a:r>
            <a:r>
              <a:rPr lang="en-US" sz="2000" dirty="0" smtClean="0"/>
              <a:t> 8</a:t>
            </a:r>
          </a:p>
          <a:p>
            <a:pPr lvl="1"/>
            <a:r>
              <a:rPr lang="en-US" sz="2000" dirty="0" err="1" smtClean="0"/>
              <a:t>Vastgelegd</a:t>
            </a:r>
            <a:r>
              <a:rPr lang="en-US" sz="2000" dirty="0" smtClean="0"/>
              <a:t> </a:t>
            </a:r>
            <a:r>
              <a:rPr lang="en-US" sz="2000" dirty="0" err="1" smtClean="0"/>
              <a:t>dat</a:t>
            </a:r>
            <a:r>
              <a:rPr lang="en-US" sz="2000" dirty="0" smtClean="0"/>
              <a:t> </a:t>
            </a:r>
            <a:r>
              <a:rPr lang="en-US" sz="2000" dirty="0" err="1" smtClean="0"/>
              <a:t>indien</a:t>
            </a:r>
            <a:r>
              <a:rPr lang="en-US" sz="2000" dirty="0" smtClean="0"/>
              <a:t> </a:t>
            </a:r>
            <a:r>
              <a:rPr lang="en-US" sz="2000" dirty="0" err="1" smtClean="0"/>
              <a:t>een</a:t>
            </a:r>
            <a:r>
              <a:rPr lang="en-US" sz="2000" dirty="0" smtClean="0"/>
              <a:t> </a:t>
            </a:r>
            <a:r>
              <a:rPr lang="en-US" sz="2000" dirty="0" err="1" smtClean="0"/>
              <a:t>gecombineerde</a:t>
            </a:r>
            <a:r>
              <a:rPr lang="en-US" sz="2000" dirty="0" smtClean="0"/>
              <a:t> </a:t>
            </a:r>
            <a:r>
              <a:rPr lang="en-US" sz="2000" dirty="0" err="1" smtClean="0"/>
              <a:t>aanvraag</a:t>
            </a:r>
            <a:r>
              <a:rPr lang="en-US" sz="2000" dirty="0" smtClean="0"/>
              <a:t> </a:t>
            </a:r>
            <a:r>
              <a:rPr lang="en-US" sz="2000" dirty="0" err="1" smtClean="0"/>
              <a:t>wint</a:t>
            </a:r>
            <a:r>
              <a:rPr lang="en-US" sz="2000" dirty="0" smtClean="0"/>
              <a:t>, </a:t>
            </a:r>
            <a:r>
              <a:rPr lang="en-US" sz="2000" dirty="0" err="1" smtClean="0"/>
              <a:t>er</a:t>
            </a:r>
            <a:r>
              <a:rPr lang="en-US" sz="2000" dirty="0" smtClean="0"/>
              <a:t> twee </a:t>
            </a:r>
            <a:r>
              <a:rPr lang="en-US" sz="2000" dirty="0" err="1" smtClean="0"/>
              <a:t>beschikkingen</a:t>
            </a:r>
            <a:r>
              <a:rPr lang="en-US" sz="2000" dirty="0" smtClean="0"/>
              <a:t> </a:t>
            </a:r>
            <a:r>
              <a:rPr lang="en-US" sz="2000" dirty="0" err="1" smtClean="0"/>
              <a:t>worden</a:t>
            </a:r>
            <a:r>
              <a:rPr lang="en-US" sz="2000" dirty="0" smtClean="0"/>
              <a:t> </a:t>
            </a:r>
            <a:r>
              <a:rPr lang="en-US" sz="2000" dirty="0" err="1" smtClean="0"/>
              <a:t>afgegeven</a:t>
            </a:r>
            <a:endParaRPr lang="en-US" sz="20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2871464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a:xfrm>
            <a:off x="246063" y="2035992"/>
            <a:ext cx="8640000" cy="4255625"/>
          </a:xfrm>
        </p:spPr>
        <p:txBody>
          <a:bodyPr/>
          <a:lstStyle/>
          <a:p>
            <a:pPr marL="0" indent="0">
              <a:buNone/>
            </a:pPr>
            <a:r>
              <a:rPr lang="en-US" sz="2000" dirty="0" err="1" smtClean="0"/>
              <a:t>Artikel</a:t>
            </a:r>
            <a:r>
              <a:rPr lang="en-US" sz="2000" dirty="0" smtClean="0"/>
              <a:t> </a:t>
            </a:r>
            <a:r>
              <a:rPr lang="en-US" sz="2000" dirty="0" smtClean="0"/>
              <a:t>9</a:t>
            </a:r>
          </a:p>
          <a:p>
            <a:pPr lvl="1"/>
            <a:r>
              <a:rPr lang="en-US" sz="2000" dirty="0" err="1" smtClean="0"/>
              <a:t>Binnen</a:t>
            </a:r>
            <a:r>
              <a:rPr lang="en-US" sz="2000" dirty="0" smtClean="0"/>
              <a:t> twee </a:t>
            </a:r>
            <a:r>
              <a:rPr lang="en-US" sz="2000" dirty="0" err="1" smtClean="0"/>
              <a:t>weken</a:t>
            </a:r>
            <a:r>
              <a:rPr lang="en-US" sz="2000" dirty="0" smtClean="0"/>
              <a:t> </a:t>
            </a:r>
            <a:r>
              <a:rPr lang="en-US" sz="2000" dirty="0" err="1" smtClean="0"/>
              <a:t>na</a:t>
            </a:r>
            <a:r>
              <a:rPr lang="en-US" sz="2000" dirty="0" smtClean="0"/>
              <a:t> </a:t>
            </a:r>
            <a:r>
              <a:rPr lang="en-US" sz="2000" dirty="0" err="1" smtClean="0"/>
              <a:t>subsidieverlening</a:t>
            </a:r>
            <a:r>
              <a:rPr lang="en-US" sz="2000" dirty="0" smtClean="0"/>
              <a:t> </a:t>
            </a:r>
            <a:r>
              <a:rPr lang="en-US" sz="2000" dirty="0" err="1" smtClean="0"/>
              <a:t>tekenen</a:t>
            </a:r>
            <a:r>
              <a:rPr lang="en-US" sz="2000" dirty="0" smtClean="0"/>
              <a:t> </a:t>
            </a:r>
            <a:r>
              <a:rPr lang="en-US" sz="2000" dirty="0" err="1" smtClean="0"/>
              <a:t>Uitvoeringsovereenkomst</a:t>
            </a:r>
            <a:endParaRPr lang="en-US" sz="2000" dirty="0" smtClean="0"/>
          </a:p>
          <a:p>
            <a:pPr lvl="1"/>
            <a:r>
              <a:rPr lang="en-US" sz="2000" dirty="0" err="1" smtClean="0"/>
              <a:t>Binnen</a:t>
            </a:r>
            <a:r>
              <a:rPr lang="en-US" sz="2000" dirty="0" smtClean="0"/>
              <a:t> </a:t>
            </a:r>
            <a:r>
              <a:rPr lang="en-US" sz="2000" dirty="0" err="1" smtClean="0"/>
              <a:t>vier</a:t>
            </a:r>
            <a:r>
              <a:rPr lang="en-US" sz="2000" dirty="0" smtClean="0"/>
              <a:t> </a:t>
            </a:r>
            <a:r>
              <a:rPr lang="en-US" sz="2000" dirty="0" err="1" smtClean="0"/>
              <a:t>weken</a:t>
            </a:r>
            <a:r>
              <a:rPr lang="en-US" sz="2000" dirty="0" smtClean="0"/>
              <a:t> </a:t>
            </a:r>
            <a:r>
              <a:rPr lang="en-US" sz="2000" dirty="0" err="1" smtClean="0"/>
              <a:t>na</a:t>
            </a:r>
            <a:r>
              <a:rPr lang="en-US" sz="2000" dirty="0" smtClean="0"/>
              <a:t> </a:t>
            </a:r>
            <a:r>
              <a:rPr lang="en-US" sz="2000" dirty="0" err="1" smtClean="0"/>
              <a:t>subsidieverlening</a:t>
            </a:r>
            <a:r>
              <a:rPr lang="en-US" sz="2000" dirty="0" smtClean="0"/>
              <a:t> </a:t>
            </a:r>
            <a:r>
              <a:rPr lang="en-US" sz="2000" dirty="0" err="1" smtClean="0"/>
              <a:t>bankgarantie</a:t>
            </a:r>
            <a:r>
              <a:rPr lang="en-US" sz="2000" dirty="0" smtClean="0"/>
              <a:t> </a:t>
            </a:r>
            <a:r>
              <a:rPr lang="en-US" sz="2000" dirty="0" err="1" smtClean="0"/>
              <a:t>afgeven</a:t>
            </a:r>
            <a:endParaRPr lang="en-US" sz="2000" dirty="0" smtClean="0"/>
          </a:p>
          <a:p>
            <a:pPr lvl="1"/>
            <a:r>
              <a:rPr lang="en-US" sz="2000" dirty="0" err="1" smtClean="0"/>
              <a:t>Indien</a:t>
            </a:r>
            <a:r>
              <a:rPr lang="en-US" sz="2000" dirty="0" smtClean="0"/>
              <a:t> </a:t>
            </a:r>
            <a:r>
              <a:rPr lang="en-US" sz="2000" dirty="0" err="1" smtClean="0"/>
              <a:t>één</a:t>
            </a:r>
            <a:r>
              <a:rPr lang="en-US" sz="2000" dirty="0" smtClean="0"/>
              <a:t> van </a:t>
            </a:r>
            <a:r>
              <a:rPr lang="en-US" sz="2000" dirty="0" err="1" smtClean="0"/>
              <a:t>deze</a:t>
            </a:r>
            <a:r>
              <a:rPr lang="en-US" sz="2000" dirty="0" smtClean="0"/>
              <a:t> </a:t>
            </a:r>
            <a:r>
              <a:rPr lang="en-US" sz="2000" dirty="0" err="1" smtClean="0"/>
              <a:t>voorwaarden</a:t>
            </a:r>
            <a:r>
              <a:rPr lang="en-US" sz="2000" dirty="0" smtClean="0"/>
              <a:t> </a:t>
            </a:r>
            <a:r>
              <a:rPr lang="en-US" sz="2000" dirty="0" err="1" smtClean="0"/>
              <a:t>niet</a:t>
            </a:r>
            <a:r>
              <a:rPr lang="en-US" sz="2000" dirty="0" smtClean="0"/>
              <a:t> </a:t>
            </a:r>
            <a:r>
              <a:rPr lang="en-US" sz="2000" dirty="0" err="1" smtClean="0"/>
              <a:t>tijdig</a:t>
            </a:r>
            <a:r>
              <a:rPr lang="en-US" sz="2000" dirty="0" smtClean="0"/>
              <a:t> </a:t>
            </a:r>
            <a:r>
              <a:rPr lang="en-US" sz="2000" dirty="0" err="1" smtClean="0"/>
              <a:t>wordt</a:t>
            </a:r>
            <a:r>
              <a:rPr lang="en-US" sz="2000" dirty="0" smtClean="0"/>
              <a:t> </a:t>
            </a:r>
            <a:r>
              <a:rPr lang="en-US" sz="2000" dirty="0" err="1" smtClean="0"/>
              <a:t>vervuld</a:t>
            </a:r>
            <a:r>
              <a:rPr lang="en-US" sz="2000" dirty="0" smtClean="0"/>
              <a:t>, </a:t>
            </a:r>
            <a:r>
              <a:rPr lang="en-US" sz="2000" dirty="0" err="1" smtClean="0"/>
              <a:t>dan</a:t>
            </a:r>
            <a:r>
              <a:rPr lang="en-US" sz="2000" dirty="0" smtClean="0"/>
              <a:t> </a:t>
            </a:r>
            <a:r>
              <a:rPr lang="en-US" sz="2000" dirty="0" err="1" smtClean="0"/>
              <a:t>subsidie</a:t>
            </a:r>
            <a:r>
              <a:rPr lang="en-US" sz="2000" dirty="0" smtClean="0"/>
              <a:t> </a:t>
            </a:r>
            <a:r>
              <a:rPr lang="en-US" sz="2000" dirty="0" err="1" smtClean="0"/>
              <a:t>aan</a:t>
            </a:r>
            <a:r>
              <a:rPr lang="en-US" sz="2000" dirty="0" smtClean="0"/>
              <a:t> de </a:t>
            </a:r>
            <a:r>
              <a:rPr lang="en-US" sz="2000" dirty="0" err="1" smtClean="0"/>
              <a:t>volgende</a:t>
            </a:r>
            <a:r>
              <a:rPr lang="en-US" sz="2000" dirty="0" smtClean="0"/>
              <a:t> in de </a:t>
            </a:r>
            <a:r>
              <a:rPr lang="en-US" sz="2000" dirty="0" err="1" smtClean="0"/>
              <a:t>rangschikking</a:t>
            </a:r>
            <a:endParaRPr lang="en-US" sz="2000" dirty="0" smtClean="0"/>
          </a:p>
          <a:p>
            <a:pPr marL="0" indent="0">
              <a:buNone/>
            </a:pPr>
            <a:endParaRPr lang="en-US" sz="24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31544207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Bankgarantie i.v.m. SDE+</a:t>
            </a:r>
            <a:endParaRPr lang="en-GB" dirty="0"/>
          </a:p>
        </p:txBody>
      </p:sp>
      <p:sp>
        <p:nvSpPr>
          <p:cNvPr id="3" name="Tijdelijke aanduiding voor inhoud 2"/>
          <p:cNvSpPr>
            <a:spLocks noGrp="1"/>
          </p:cNvSpPr>
          <p:nvPr>
            <p:ph sz="quarter" idx="13"/>
          </p:nvPr>
        </p:nvSpPr>
        <p:spPr/>
        <p:txBody>
          <a:bodyPr/>
          <a:lstStyle/>
          <a:p>
            <a:r>
              <a:rPr lang="nl-NL" sz="2000" dirty="0" smtClean="0"/>
              <a:t>Binnen vier weken na afgifte subsidie, een bankgarantie van 10 miljoen</a:t>
            </a:r>
          </a:p>
          <a:p>
            <a:r>
              <a:rPr lang="nl-NL" sz="2000" dirty="0" smtClean="0"/>
              <a:t>Na 12 maanden nieuwe bankgarantie van 35 miljoen</a:t>
            </a:r>
          </a:p>
          <a:p>
            <a:r>
              <a:rPr lang="nl-NL" sz="2000" dirty="0" smtClean="0"/>
              <a:t>Vrijval nadat productie-installatie in gebruik is genomen, echter eerst nieuwe bankgarantie stellen voor verwijdering windpark </a:t>
            </a:r>
          </a:p>
          <a:p>
            <a:endParaRPr lang="nl-NL" dirty="0" smtClean="0"/>
          </a:p>
          <a:p>
            <a:endParaRPr lang="en-GB" dirty="0"/>
          </a:p>
        </p:txBody>
      </p:sp>
    </p:spTree>
    <p:extLst>
      <p:ext uri="{BB962C8B-B14F-4D97-AF65-F5344CB8AC3E}">
        <p14:creationId xmlns:p14="http://schemas.microsoft.com/office/powerpoint/2010/main" val="2202511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bankgarantie</a:t>
            </a:r>
            <a:endParaRPr lang="en-GB" dirty="0"/>
          </a:p>
        </p:txBody>
      </p:sp>
      <p:sp>
        <p:nvSpPr>
          <p:cNvPr id="3" name="Tijdelijke aanduiding voor inhoud 2"/>
          <p:cNvSpPr>
            <a:spLocks noGrp="1"/>
          </p:cNvSpPr>
          <p:nvPr>
            <p:ph sz="quarter" idx="13"/>
          </p:nvPr>
        </p:nvSpPr>
        <p:spPr/>
        <p:txBody>
          <a:bodyPr/>
          <a:lstStyle/>
          <a:p>
            <a:pPr marL="0" indent="0">
              <a:buNone/>
            </a:pPr>
            <a:r>
              <a:rPr lang="nl-NL" sz="2000" dirty="0" smtClean="0"/>
              <a:t>Vraag: Wat is definitie in gebruik nemen?</a:t>
            </a:r>
            <a:br>
              <a:rPr lang="nl-NL" sz="2000" dirty="0" smtClean="0"/>
            </a:br>
            <a:r>
              <a:rPr lang="nl-NL" sz="2000" dirty="0" smtClean="0"/>
              <a:t>Antwoord: De SDE+ gaat uit van levering van eerste stroom als datum ingebruikname</a:t>
            </a:r>
          </a:p>
          <a:p>
            <a:pPr marL="0" indent="0">
              <a:buNone/>
            </a:pPr>
            <a:endParaRPr lang="nl-NL" sz="2000" dirty="0" smtClean="0"/>
          </a:p>
          <a:p>
            <a:pPr marL="0" indent="0">
              <a:buNone/>
            </a:pPr>
            <a:r>
              <a:rPr lang="nl-NL" sz="2000" dirty="0" smtClean="0"/>
              <a:t>Vraag: Wie mag een bankgarantie afgeven?</a:t>
            </a:r>
            <a:br>
              <a:rPr lang="nl-NL" sz="2000" dirty="0" smtClean="0"/>
            </a:br>
            <a:r>
              <a:rPr lang="nl-NL" sz="2000" dirty="0" smtClean="0"/>
              <a:t>Antwoord: Een binnen de EU gevestigde bank</a:t>
            </a:r>
          </a:p>
          <a:p>
            <a:pPr marL="0" indent="0">
              <a:buNone/>
            </a:pPr>
            <a:endParaRPr lang="nl-NL" sz="2000" dirty="0" smtClean="0"/>
          </a:p>
          <a:p>
            <a:pPr marL="0" indent="0">
              <a:buNone/>
            </a:pPr>
            <a:r>
              <a:rPr lang="nl-NL" sz="2000" dirty="0" smtClean="0"/>
              <a:t>Vraag: Mag een bankgarantie worden afgegeven door een </a:t>
            </a:r>
            <a:r>
              <a:rPr lang="nl-NL" sz="2000" dirty="0" err="1" smtClean="0"/>
              <a:t>parent</a:t>
            </a:r>
            <a:r>
              <a:rPr lang="nl-NL" sz="2000" dirty="0" smtClean="0"/>
              <a:t> company?</a:t>
            </a:r>
            <a:br>
              <a:rPr lang="nl-NL" sz="2000" dirty="0" smtClean="0"/>
            </a:br>
            <a:r>
              <a:rPr lang="nl-NL" sz="2000" dirty="0" smtClean="0"/>
              <a:t>Antwoord: Nee</a:t>
            </a:r>
          </a:p>
        </p:txBody>
      </p:sp>
    </p:spTree>
    <p:extLst>
      <p:ext uri="{BB962C8B-B14F-4D97-AF65-F5344CB8AC3E}">
        <p14:creationId xmlns:p14="http://schemas.microsoft.com/office/powerpoint/2010/main" val="3178385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0066" y="1294398"/>
            <a:ext cx="8640960" cy="864094"/>
          </a:xfrm>
        </p:spPr>
        <p:txBody>
          <a:bodyPr/>
          <a:lstStyle/>
          <a:p>
            <a:r>
              <a:rPr lang="nl-NL" dirty="0" smtClean="0"/>
              <a:t>Ook een Bankgarantie in het kavelbesluit</a:t>
            </a:r>
            <a:endParaRPr lang="en-GB" dirty="0"/>
          </a:p>
        </p:txBody>
      </p:sp>
      <p:sp>
        <p:nvSpPr>
          <p:cNvPr id="3" name="Tijdelijke aanduiding voor inhoud 2"/>
          <p:cNvSpPr>
            <a:spLocks noGrp="1"/>
          </p:cNvSpPr>
          <p:nvPr>
            <p:ph sz="quarter" idx="13"/>
          </p:nvPr>
        </p:nvSpPr>
        <p:spPr/>
        <p:txBody>
          <a:bodyPr/>
          <a:lstStyle/>
          <a:p>
            <a:r>
              <a:rPr lang="nl-NL" sz="2000" dirty="0" smtClean="0"/>
              <a:t>In het kavelbesluit ook een voorschrift m.b.t. bankgarantie</a:t>
            </a:r>
          </a:p>
          <a:p>
            <a:r>
              <a:rPr lang="nl-NL" sz="2000" dirty="0" smtClean="0"/>
              <a:t>€ 120.000 euro per MW</a:t>
            </a:r>
          </a:p>
          <a:p>
            <a:endParaRPr lang="nl-NL" sz="2000" dirty="0" smtClean="0"/>
          </a:p>
          <a:p>
            <a:r>
              <a:rPr lang="nl-NL" sz="2000" dirty="0" smtClean="0"/>
              <a:t>Afgeven voordat eerste </a:t>
            </a:r>
            <a:r>
              <a:rPr lang="nl-NL" sz="2000" dirty="0" err="1" smtClean="0"/>
              <a:t>GVO’s</a:t>
            </a:r>
            <a:r>
              <a:rPr lang="nl-NL" sz="2000" dirty="0" smtClean="0"/>
              <a:t> worden geleverd</a:t>
            </a:r>
          </a:p>
          <a:p>
            <a:pPr marL="0" indent="0">
              <a:buNone/>
            </a:pPr>
            <a:endParaRPr lang="nl-NL" dirty="0" smtClean="0"/>
          </a:p>
          <a:p>
            <a:pPr marL="0" indent="0">
              <a:buNone/>
            </a:pPr>
            <a:endParaRPr lang="nl-NL" dirty="0" smtClean="0"/>
          </a:p>
          <a:p>
            <a:endParaRPr lang="en-GB" dirty="0"/>
          </a:p>
        </p:txBody>
      </p:sp>
    </p:spTree>
    <p:extLst>
      <p:ext uri="{BB962C8B-B14F-4D97-AF65-F5344CB8AC3E}">
        <p14:creationId xmlns:p14="http://schemas.microsoft.com/office/powerpoint/2010/main" val="3137896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p:txBody>
          <a:bodyPr/>
          <a:lstStyle/>
          <a:p>
            <a:pPr marL="0" indent="0">
              <a:buNone/>
            </a:pPr>
            <a:r>
              <a:rPr lang="en-US" sz="2000" dirty="0" err="1" smtClean="0"/>
              <a:t>Artikel</a:t>
            </a:r>
            <a:r>
              <a:rPr lang="en-US" sz="2000" dirty="0" smtClean="0"/>
              <a:t> </a:t>
            </a:r>
            <a:r>
              <a:rPr lang="en-US" sz="2000" dirty="0" smtClean="0"/>
              <a:t>10</a:t>
            </a:r>
          </a:p>
          <a:p>
            <a:pPr lvl="1"/>
            <a:r>
              <a:rPr lang="en-US" sz="2000" dirty="0" err="1" smtClean="0"/>
              <a:t>Subsidieperiode</a:t>
            </a:r>
            <a:r>
              <a:rPr lang="en-US" sz="2000" dirty="0" smtClean="0"/>
              <a:t> 15 </a:t>
            </a:r>
            <a:r>
              <a:rPr lang="en-US" sz="2000" dirty="0" err="1" smtClean="0"/>
              <a:t>jaar</a:t>
            </a:r>
            <a:endParaRPr lang="en-US" sz="2000" dirty="0" smtClean="0"/>
          </a:p>
          <a:p>
            <a:pPr lvl="1"/>
            <a:r>
              <a:rPr lang="en-US" sz="2000" dirty="0" err="1" smtClean="0"/>
              <a:t>Aanvrager</a:t>
            </a:r>
            <a:r>
              <a:rPr lang="en-US" sz="2000" dirty="0" smtClean="0"/>
              <a:t> mag </a:t>
            </a:r>
            <a:r>
              <a:rPr lang="en-US" sz="2000" dirty="0" err="1" smtClean="0"/>
              <a:t>kiezen</a:t>
            </a:r>
            <a:r>
              <a:rPr lang="en-US" sz="2000" dirty="0" smtClean="0"/>
              <a:t> </a:t>
            </a:r>
            <a:r>
              <a:rPr lang="en-US" sz="2000" dirty="0" err="1" smtClean="0"/>
              <a:t>voor</a:t>
            </a:r>
            <a:r>
              <a:rPr lang="en-US" sz="2000" dirty="0" smtClean="0"/>
              <a:t> 5 </a:t>
            </a:r>
            <a:r>
              <a:rPr lang="en-US" sz="2000" dirty="0" err="1" smtClean="0"/>
              <a:t>verschillende</a:t>
            </a:r>
            <a:r>
              <a:rPr lang="en-US" sz="2000" dirty="0" smtClean="0"/>
              <a:t> </a:t>
            </a:r>
            <a:r>
              <a:rPr lang="en-US" sz="2000" dirty="0" err="1" smtClean="0"/>
              <a:t>startdata</a:t>
            </a:r>
            <a:endParaRPr lang="en-US" sz="2000" dirty="0" smtClean="0"/>
          </a:p>
          <a:p>
            <a:pPr lvl="1"/>
            <a:r>
              <a:rPr lang="en-US" sz="2000" dirty="0" err="1" smtClean="0"/>
              <a:t>Mogelijkheid</a:t>
            </a:r>
            <a:r>
              <a:rPr lang="en-US" sz="2000" dirty="0" smtClean="0"/>
              <a:t> van forward banking </a:t>
            </a:r>
            <a:r>
              <a:rPr lang="en-US" sz="2000" dirty="0" err="1" smtClean="0"/>
              <a:t>en</a:t>
            </a:r>
            <a:r>
              <a:rPr lang="en-US" sz="2000" dirty="0" smtClean="0"/>
              <a:t> backward banking </a:t>
            </a:r>
            <a:r>
              <a:rPr lang="en-US" sz="2000" dirty="0" err="1" smtClean="0"/>
              <a:t>vastgelegd</a:t>
            </a:r>
            <a:endParaRPr lang="en-US" sz="2000" dirty="0" smtClean="0"/>
          </a:p>
          <a:p>
            <a:pPr marL="0" indent="0">
              <a:buNone/>
            </a:pPr>
            <a:endParaRPr lang="en-US" sz="24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403059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r>
              <a:rPr lang="nl-NL" dirty="0" smtClean="0"/>
              <a:t>Uitleg over de SDE+</a:t>
            </a:r>
            <a:endParaRPr lang="nl-NL" dirty="0"/>
          </a:p>
        </p:txBody>
      </p:sp>
      <p:sp>
        <p:nvSpPr>
          <p:cNvPr id="16" name="Tijdelijke aanduiding voor inhoud 15"/>
          <p:cNvSpPr>
            <a:spLocks noGrp="1"/>
          </p:cNvSpPr>
          <p:nvPr>
            <p:ph sz="quarter" idx="13"/>
          </p:nvPr>
        </p:nvSpPr>
        <p:spPr/>
        <p:txBody>
          <a:bodyPr/>
          <a:lstStyle/>
          <a:p>
            <a:r>
              <a:rPr lang="nl-NL" dirty="0" smtClean="0"/>
              <a:t>Besluit SDE+</a:t>
            </a:r>
          </a:p>
          <a:p>
            <a:endParaRPr lang="nl-NL" dirty="0" smtClean="0"/>
          </a:p>
          <a:p>
            <a:r>
              <a:rPr lang="nl-NL" dirty="0" smtClean="0"/>
              <a:t>Algemene Uitvoeringsregeling SDE+</a:t>
            </a:r>
          </a:p>
          <a:p>
            <a:endParaRPr lang="nl-NL" dirty="0" smtClean="0"/>
          </a:p>
          <a:p>
            <a:r>
              <a:rPr lang="nl-NL" dirty="0" smtClean="0"/>
              <a:t>Regeling Windenergie op Zee 2016</a:t>
            </a:r>
          </a:p>
          <a:p>
            <a:pPr marL="0" indent="0">
              <a:buNone/>
            </a:pPr>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21823667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p:txBody>
          <a:bodyPr/>
          <a:lstStyle/>
          <a:p>
            <a:pPr marL="0" indent="0">
              <a:buNone/>
            </a:pPr>
            <a:r>
              <a:rPr lang="en-US" sz="2000" dirty="0" err="1" smtClean="0"/>
              <a:t>Artikel</a:t>
            </a:r>
            <a:r>
              <a:rPr lang="en-US" sz="2000" dirty="0" smtClean="0"/>
              <a:t> 11</a:t>
            </a:r>
          </a:p>
          <a:p>
            <a:pPr lvl="1"/>
            <a:r>
              <a:rPr lang="en-US" sz="2000" dirty="0" err="1" smtClean="0"/>
              <a:t>Aanvrager</a:t>
            </a:r>
            <a:r>
              <a:rPr lang="en-US" sz="2000" dirty="0" smtClean="0"/>
              <a:t> </a:t>
            </a:r>
            <a:r>
              <a:rPr lang="en-US" sz="2000" dirty="0" err="1" smtClean="0"/>
              <a:t>heeft</a:t>
            </a:r>
            <a:r>
              <a:rPr lang="en-US" sz="2000" dirty="0" smtClean="0"/>
              <a:t> 5 </a:t>
            </a:r>
            <a:r>
              <a:rPr lang="en-US" sz="2000" dirty="0" err="1" smtClean="0"/>
              <a:t>jaar</a:t>
            </a:r>
            <a:r>
              <a:rPr lang="en-US" sz="2000" dirty="0" smtClean="0"/>
              <a:t> de </a:t>
            </a:r>
            <a:r>
              <a:rPr lang="en-US" sz="2000" dirty="0" err="1" smtClean="0"/>
              <a:t>tijd</a:t>
            </a:r>
            <a:r>
              <a:rPr lang="en-US" sz="2000" dirty="0" smtClean="0"/>
              <a:t> </a:t>
            </a:r>
            <a:r>
              <a:rPr lang="en-US" sz="2000" dirty="0" err="1" smtClean="0"/>
              <a:t>voor</a:t>
            </a:r>
            <a:r>
              <a:rPr lang="en-US" sz="2000" dirty="0" smtClean="0"/>
              <a:t> </a:t>
            </a:r>
            <a:r>
              <a:rPr lang="en-US" sz="2000" dirty="0" err="1" smtClean="0"/>
              <a:t>realisatie</a:t>
            </a:r>
            <a:r>
              <a:rPr lang="en-US" sz="2000" dirty="0" smtClean="0"/>
              <a:t> van het project, </a:t>
            </a:r>
            <a:r>
              <a:rPr lang="en-US" sz="2000" dirty="0" err="1" smtClean="0"/>
              <a:t>nadat</a:t>
            </a:r>
            <a:r>
              <a:rPr lang="en-US" sz="2000" dirty="0" smtClean="0"/>
              <a:t> de </a:t>
            </a:r>
            <a:r>
              <a:rPr lang="en-US" sz="2000" dirty="0" err="1" smtClean="0"/>
              <a:t>beschikking</a:t>
            </a:r>
            <a:r>
              <a:rPr lang="en-US" sz="2000" dirty="0" smtClean="0"/>
              <a:t> is </a:t>
            </a:r>
            <a:r>
              <a:rPr lang="en-US" sz="2000" dirty="0" err="1" smtClean="0"/>
              <a:t>afgegeven</a:t>
            </a:r>
            <a:r>
              <a:rPr lang="en-US" sz="2000" dirty="0"/>
              <a:t> </a:t>
            </a:r>
            <a:r>
              <a:rPr lang="en-US" sz="2000" dirty="0" smtClean="0"/>
              <a:t>of </a:t>
            </a:r>
            <a:r>
              <a:rPr lang="en-US" sz="2000" dirty="0" err="1" smtClean="0"/>
              <a:t>kavelbesluit</a:t>
            </a:r>
            <a:r>
              <a:rPr lang="en-US" sz="2000" dirty="0" smtClean="0"/>
              <a:t> </a:t>
            </a:r>
            <a:r>
              <a:rPr lang="en-US" sz="2000" dirty="0" err="1" smtClean="0"/>
              <a:t>onherroepelijk</a:t>
            </a:r>
            <a:r>
              <a:rPr lang="en-US" sz="2000" dirty="0" smtClean="0"/>
              <a:t> is </a:t>
            </a:r>
            <a:r>
              <a:rPr lang="en-US" sz="2000" dirty="0" err="1" smtClean="0"/>
              <a:t>geworden</a:t>
            </a:r>
            <a:endParaRPr lang="en-US" sz="2000" dirty="0" smtClean="0"/>
          </a:p>
          <a:p>
            <a:pPr lvl="1"/>
            <a:endParaRPr lang="en-US" sz="2000" dirty="0" smtClean="0"/>
          </a:p>
          <a:p>
            <a:r>
              <a:rPr lang="en-US" sz="2000" dirty="0" smtClean="0"/>
              <a:t>Let </a:t>
            </a:r>
            <a:r>
              <a:rPr lang="en-US" sz="2000" dirty="0" err="1" smtClean="0"/>
              <a:t>wel</a:t>
            </a:r>
            <a:r>
              <a:rPr lang="en-US" sz="2000" dirty="0" smtClean="0"/>
              <a:t>, </a:t>
            </a:r>
            <a:r>
              <a:rPr lang="en-US" sz="2000" dirty="0" err="1" smtClean="0"/>
              <a:t>ook</a:t>
            </a:r>
            <a:r>
              <a:rPr lang="en-US" sz="2000" dirty="0" smtClean="0"/>
              <a:t> </a:t>
            </a:r>
            <a:r>
              <a:rPr lang="en-US" sz="2000" dirty="0" err="1" smtClean="0"/>
              <a:t>moet</a:t>
            </a:r>
            <a:r>
              <a:rPr lang="en-US" sz="2000" dirty="0" smtClean="0"/>
              <a:t> </a:t>
            </a:r>
            <a:r>
              <a:rPr lang="en-US" sz="2000" dirty="0" err="1" smtClean="0"/>
              <a:t>worden</a:t>
            </a:r>
            <a:r>
              <a:rPr lang="en-US" sz="2000" dirty="0" smtClean="0"/>
              <a:t> </a:t>
            </a:r>
            <a:r>
              <a:rPr lang="en-US" sz="2000" dirty="0" err="1" smtClean="0"/>
              <a:t>voldaan</a:t>
            </a:r>
            <a:r>
              <a:rPr lang="en-US" sz="2000" dirty="0" smtClean="0"/>
              <a:t> </a:t>
            </a:r>
            <a:r>
              <a:rPr lang="en-US" sz="2000" dirty="0" err="1" smtClean="0"/>
              <a:t>aan</a:t>
            </a:r>
            <a:r>
              <a:rPr lang="en-US" sz="2000" dirty="0" smtClean="0"/>
              <a:t> de </a:t>
            </a:r>
            <a:r>
              <a:rPr lang="en-US" sz="2000" dirty="0" err="1" smtClean="0"/>
              <a:t>eisen</a:t>
            </a:r>
            <a:r>
              <a:rPr lang="en-US" sz="2000" dirty="0" smtClean="0"/>
              <a:t> </a:t>
            </a:r>
            <a:r>
              <a:rPr lang="en-US" sz="2000" dirty="0" err="1" smtClean="0"/>
              <a:t>genoemd</a:t>
            </a:r>
            <a:r>
              <a:rPr lang="en-US" sz="2000" dirty="0" smtClean="0"/>
              <a:t> in de Wet </a:t>
            </a:r>
            <a:r>
              <a:rPr lang="en-US" sz="2000" dirty="0" err="1" smtClean="0"/>
              <a:t>windenergie</a:t>
            </a:r>
            <a:r>
              <a:rPr lang="en-US" sz="2000" dirty="0" smtClean="0"/>
              <a:t> op zee: </a:t>
            </a:r>
            <a:r>
              <a:rPr lang="en-US" sz="2000" dirty="0" err="1" smtClean="0"/>
              <a:t>een</a:t>
            </a:r>
            <a:r>
              <a:rPr lang="en-US" sz="2000" dirty="0" smtClean="0"/>
              <a:t> planning </a:t>
            </a:r>
            <a:r>
              <a:rPr lang="en-US" sz="2000" dirty="0" err="1" smtClean="0"/>
              <a:t>dat</a:t>
            </a:r>
            <a:r>
              <a:rPr lang="en-US" sz="2000" dirty="0" smtClean="0"/>
              <a:t> </a:t>
            </a:r>
            <a:r>
              <a:rPr lang="en-US" sz="2000" dirty="0" err="1" smtClean="0"/>
              <a:t>aannemelijk</a:t>
            </a:r>
            <a:r>
              <a:rPr lang="en-US" sz="2000" dirty="0" smtClean="0"/>
              <a:t> is </a:t>
            </a:r>
            <a:r>
              <a:rPr lang="en-US" sz="2000" dirty="0" err="1" smtClean="0"/>
              <a:t>dat</a:t>
            </a:r>
            <a:r>
              <a:rPr lang="en-US" sz="2000" dirty="0" smtClean="0"/>
              <a:t> start </a:t>
            </a:r>
            <a:r>
              <a:rPr lang="en-US" sz="2000" dirty="0" err="1" smtClean="0"/>
              <a:t>bouw</a:t>
            </a:r>
            <a:r>
              <a:rPr lang="en-US" sz="2000" dirty="0" smtClean="0"/>
              <a:t> </a:t>
            </a:r>
            <a:r>
              <a:rPr lang="en-US" sz="2000" dirty="0" err="1" smtClean="0"/>
              <a:t>en</a:t>
            </a:r>
            <a:r>
              <a:rPr lang="en-US" sz="2000" dirty="0" smtClean="0"/>
              <a:t> </a:t>
            </a:r>
            <a:r>
              <a:rPr lang="en-US" sz="2000" dirty="0" err="1" smtClean="0"/>
              <a:t>exploitatie</a:t>
            </a:r>
            <a:r>
              <a:rPr lang="en-US" sz="2000" dirty="0" smtClean="0"/>
              <a:t> </a:t>
            </a:r>
            <a:r>
              <a:rPr lang="en-US" sz="2000" dirty="0" err="1" smtClean="0"/>
              <a:t>binnen</a:t>
            </a:r>
            <a:r>
              <a:rPr lang="en-US" sz="2000" dirty="0" smtClean="0"/>
              <a:t> 4 </a:t>
            </a:r>
            <a:r>
              <a:rPr lang="en-US" sz="2000" dirty="0" err="1" smtClean="0"/>
              <a:t>jaar</a:t>
            </a:r>
            <a:r>
              <a:rPr lang="en-US" sz="2000" dirty="0" smtClean="0"/>
              <a:t> </a:t>
            </a:r>
            <a:r>
              <a:rPr lang="en-US" sz="2000" dirty="0" err="1" smtClean="0"/>
              <a:t>mogelijk</a:t>
            </a:r>
            <a:r>
              <a:rPr lang="en-US" sz="2000" dirty="0" smtClean="0"/>
              <a:t> is, </a:t>
            </a:r>
            <a:r>
              <a:rPr lang="en-US" sz="2000" dirty="0" err="1" smtClean="0"/>
              <a:t>gerekend</a:t>
            </a:r>
            <a:r>
              <a:rPr lang="en-US" sz="2000" dirty="0" smtClean="0"/>
              <a:t> </a:t>
            </a:r>
            <a:r>
              <a:rPr lang="en-US" sz="2000" dirty="0" err="1" smtClean="0"/>
              <a:t>vanaf</a:t>
            </a:r>
            <a:r>
              <a:rPr lang="en-US" sz="2000" dirty="0" smtClean="0"/>
              <a:t> </a:t>
            </a:r>
            <a:r>
              <a:rPr lang="en-US" sz="2000" dirty="0" err="1" smtClean="0"/>
              <a:t>vergunning</a:t>
            </a:r>
            <a:r>
              <a:rPr lang="en-US" sz="2000" dirty="0" smtClean="0"/>
              <a:t> </a:t>
            </a:r>
            <a:r>
              <a:rPr lang="en-US" sz="2000" dirty="0" err="1" smtClean="0"/>
              <a:t>onherroepelijk</a:t>
            </a:r>
            <a:r>
              <a:rPr lang="en-US" sz="2000" dirty="0" smtClean="0"/>
              <a:t> 	</a:t>
            </a:r>
            <a:r>
              <a:rPr lang="en-US" dirty="0" smtClean="0"/>
              <a:t>	</a:t>
            </a:r>
            <a:endParaRPr lang="en-US" sz="1800" dirty="0"/>
          </a:p>
        </p:txBody>
      </p:sp>
    </p:spTree>
    <p:extLst>
      <p:ext uri="{BB962C8B-B14F-4D97-AF65-F5344CB8AC3E}">
        <p14:creationId xmlns:p14="http://schemas.microsoft.com/office/powerpoint/2010/main" val="285038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p:txBody>
          <a:bodyPr/>
          <a:lstStyle/>
          <a:p>
            <a:pPr marL="0" indent="0">
              <a:buNone/>
            </a:pPr>
            <a:r>
              <a:rPr lang="en-US" sz="2000" dirty="0" err="1" smtClean="0"/>
              <a:t>Artikel</a:t>
            </a:r>
            <a:r>
              <a:rPr lang="en-US" sz="2000" dirty="0" smtClean="0"/>
              <a:t> 12</a:t>
            </a:r>
          </a:p>
          <a:p>
            <a:pPr lvl="1"/>
            <a:r>
              <a:rPr lang="en-US" sz="2000" dirty="0" smtClean="0"/>
              <a:t>Basis </a:t>
            </a:r>
            <a:r>
              <a:rPr lang="en-US" sz="2000" dirty="0" err="1" smtClean="0"/>
              <a:t>elektriciteitsprijs</a:t>
            </a:r>
            <a:r>
              <a:rPr lang="en-US" sz="2000" dirty="0" smtClean="0"/>
              <a:t> </a:t>
            </a:r>
            <a:r>
              <a:rPr lang="en-US" sz="2000" dirty="0" smtClean="0"/>
              <a:t>€ 0,030 cent per kWh</a:t>
            </a:r>
          </a:p>
          <a:p>
            <a:pPr lvl="1"/>
            <a:r>
              <a:rPr lang="en-US" sz="2000" dirty="0" smtClean="0"/>
              <a:t>Maximum </a:t>
            </a:r>
            <a:r>
              <a:rPr lang="en-US" sz="2000" dirty="0" err="1" smtClean="0"/>
              <a:t>aantal</a:t>
            </a:r>
            <a:r>
              <a:rPr lang="en-US" sz="2000" dirty="0" smtClean="0"/>
              <a:t> </a:t>
            </a:r>
            <a:r>
              <a:rPr lang="en-US" sz="2000" dirty="0" err="1" smtClean="0"/>
              <a:t>vollasturen</a:t>
            </a:r>
            <a:r>
              <a:rPr lang="en-US" sz="2000" dirty="0" smtClean="0"/>
              <a:t> in de </a:t>
            </a:r>
            <a:r>
              <a:rPr lang="en-US" sz="2000" dirty="0" err="1" smtClean="0"/>
              <a:t>beschikking</a:t>
            </a:r>
            <a:r>
              <a:rPr lang="en-US" sz="2000" dirty="0" smtClean="0"/>
              <a:t> </a:t>
            </a:r>
            <a:r>
              <a:rPr lang="en-US" sz="2000" dirty="0" err="1" smtClean="0"/>
              <a:t>volgt</a:t>
            </a:r>
            <a:r>
              <a:rPr lang="en-US" sz="2000" dirty="0" smtClean="0"/>
              <a:t> </a:t>
            </a:r>
            <a:r>
              <a:rPr lang="en-US" sz="2000" dirty="0" err="1" smtClean="0"/>
              <a:t>uit</a:t>
            </a:r>
            <a:r>
              <a:rPr lang="en-US" sz="2000" dirty="0" smtClean="0"/>
              <a:t> de </a:t>
            </a:r>
            <a:r>
              <a:rPr lang="en-US" sz="2000" dirty="0" err="1" smtClean="0"/>
              <a:t>netto</a:t>
            </a:r>
            <a:r>
              <a:rPr lang="en-US" sz="2000" dirty="0" smtClean="0"/>
              <a:t> P50-waarde </a:t>
            </a:r>
            <a:r>
              <a:rPr lang="en-US" sz="2000" dirty="0" err="1" smtClean="0"/>
              <a:t>vollasturen</a:t>
            </a:r>
            <a:r>
              <a:rPr lang="en-US" sz="2000" dirty="0" smtClean="0"/>
              <a:t> </a:t>
            </a:r>
            <a:r>
              <a:rPr lang="en-US" sz="2000" dirty="0" err="1" smtClean="0"/>
              <a:t>uit</a:t>
            </a:r>
            <a:r>
              <a:rPr lang="en-US" sz="2000" dirty="0" smtClean="0"/>
              <a:t> de </a:t>
            </a:r>
            <a:r>
              <a:rPr lang="en-US" sz="2000" dirty="0" err="1" smtClean="0"/>
              <a:t>aanvraag</a:t>
            </a:r>
            <a:endParaRPr lang="en-US" sz="2000" dirty="0" smtClean="0"/>
          </a:p>
          <a:p>
            <a:pPr marL="0" indent="0">
              <a:buNone/>
            </a:pPr>
            <a:r>
              <a:rPr lang="en-US" sz="2000" dirty="0" smtClean="0"/>
              <a:t/>
            </a:r>
            <a:br>
              <a:rPr lang="en-US" sz="2000" dirty="0" smtClean="0"/>
            </a:br>
            <a:r>
              <a:rPr lang="en-US" sz="2000" dirty="0" err="1" smtClean="0"/>
              <a:t>Artikel</a:t>
            </a:r>
            <a:r>
              <a:rPr lang="en-US" sz="2000" dirty="0" smtClean="0"/>
              <a:t> </a:t>
            </a:r>
            <a:r>
              <a:rPr lang="en-US" sz="2000" dirty="0" smtClean="0"/>
              <a:t>13</a:t>
            </a:r>
          </a:p>
          <a:p>
            <a:pPr lvl="1"/>
            <a:r>
              <a:rPr lang="en-US" sz="2000" dirty="0" err="1" smtClean="0"/>
              <a:t>Aannames</a:t>
            </a:r>
            <a:r>
              <a:rPr lang="en-US" sz="2000" dirty="0"/>
              <a:t> </a:t>
            </a:r>
            <a:r>
              <a:rPr lang="en-US" sz="2000" dirty="0" smtClean="0"/>
              <a:t>ten </a:t>
            </a:r>
            <a:r>
              <a:rPr lang="en-US" sz="2000" dirty="0" err="1" smtClean="0"/>
              <a:t>aanzien</a:t>
            </a:r>
            <a:r>
              <a:rPr lang="en-US" sz="2000" dirty="0" smtClean="0"/>
              <a:t> van </a:t>
            </a:r>
            <a:r>
              <a:rPr lang="en-US" sz="2000" dirty="0" err="1" smtClean="0"/>
              <a:t>voorschotten</a:t>
            </a:r>
            <a:r>
              <a:rPr lang="en-US" sz="2000" dirty="0" smtClean="0"/>
              <a:t>, </a:t>
            </a:r>
            <a:r>
              <a:rPr lang="en-US" sz="2000" dirty="0" err="1" smtClean="0"/>
              <a:t>echter</a:t>
            </a:r>
            <a:r>
              <a:rPr lang="en-US" sz="2000" dirty="0" smtClean="0"/>
              <a:t> </a:t>
            </a:r>
            <a:r>
              <a:rPr lang="en-US" sz="2000" dirty="0" err="1" smtClean="0"/>
              <a:t>dit</a:t>
            </a:r>
            <a:r>
              <a:rPr lang="en-US" sz="2000" dirty="0" smtClean="0"/>
              <a:t> is </a:t>
            </a:r>
            <a:r>
              <a:rPr lang="en-US" sz="2000" dirty="0" err="1" smtClean="0"/>
              <a:t>fictief</a:t>
            </a:r>
            <a:r>
              <a:rPr lang="en-US" sz="2000" dirty="0" smtClean="0"/>
              <a:t> </a:t>
            </a:r>
            <a:r>
              <a:rPr lang="en-US" sz="2000" dirty="0" err="1" smtClean="0"/>
              <a:t>aangezien</a:t>
            </a:r>
            <a:r>
              <a:rPr lang="en-US" sz="2000" dirty="0" smtClean="0"/>
              <a:t> </a:t>
            </a:r>
            <a:r>
              <a:rPr lang="en-US" sz="2000" dirty="0" err="1" smtClean="0"/>
              <a:t>geen</a:t>
            </a:r>
            <a:r>
              <a:rPr lang="en-US" sz="2000" dirty="0" smtClean="0"/>
              <a:t> </a:t>
            </a:r>
            <a:r>
              <a:rPr lang="en-US" sz="2000" dirty="0" err="1" smtClean="0"/>
              <a:t>stroom</a:t>
            </a:r>
            <a:r>
              <a:rPr lang="en-US" sz="2000" dirty="0" smtClean="0"/>
              <a:t> in 2016 mag </a:t>
            </a:r>
            <a:r>
              <a:rPr lang="en-US" sz="2000" dirty="0" err="1" smtClean="0"/>
              <a:t>worden</a:t>
            </a:r>
            <a:r>
              <a:rPr lang="en-US" sz="2000" dirty="0" smtClean="0"/>
              <a:t> </a:t>
            </a:r>
            <a:r>
              <a:rPr lang="en-US" sz="2000" dirty="0" err="1" smtClean="0"/>
              <a:t>geleverd</a:t>
            </a:r>
            <a:endParaRPr lang="en-US" sz="2000" dirty="0" smtClean="0"/>
          </a:p>
          <a:p>
            <a:pPr marL="0" indent="0">
              <a:buNone/>
            </a:pPr>
            <a:endParaRPr lang="en-US" sz="24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10442416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a:xfrm>
            <a:off x="246063" y="1815152"/>
            <a:ext cx="8640000" cy="4362273"/>
          </a:xfrm>
        </p:spPr>
        <p:txBody>
          <a:bodyPr/>
          <a:lstStyle/>
          <a:p>
            <a:pPr marL="0" indent="0">
              <a:buNone/>
            </a:pPr>
            <a:r>
              <a:rPr lang="en-US" sz="2000" dirty="0" err="1" smtClean="0"/>
              <a:t>Artikel</a:t>
            </a:r>
            <a:r>
              <a:rPr lang="en-US" sz="2000" dirty="0" smtClean="0"/>
              <a:t> </a:t>
            </a:r>
            <a:r>
              <a:rPr lang="en-US" sz="2000" dirty="0" smtClean="0"/>
              <a:t>14</a:t>
            </a:r>
          </a:p>
          <a:p>
            <a:pPr marL="0" indent="0">
              <a:buNone/>
            </a:pPr>
            <a:r>
              <a:rPr lang="en-US" sz="2000" dirty="0" err="1" smtClean="0"/>
              <a:t>Wijzigingen</a:t>
            </a:r>
            <a:r>
              <a:rPr lang="en-US" sz="2000" dirty="0" smtClean="0"/>
              <a:t> in de </a:t>
            </a:r>
            <a:r>
              <a:rPr lang="en-US" sz="2000" dirty="0" err="1" smtClean="0"/>
              <a:t>algemene</a:t>
            </a:r>
            <a:r>
              <a:rPr lang="en-US" sz="2000" dirty="0" smtClean="0"/>
              <a:t> </a:t>
            </a:r>
            <a:r>
              <a:rPr lang="en-US" sz="2000" dirty="0" err="1" smtClean="0"/>
              <a:t>uitvoeringsregeling</a:t>
            </a:r>
            <a:r>
              <a:rPr lang="en-US" sz="2000" dirty="0" smtClean="0"/>
              <a:t> SDE+</a:t>
            </a:r>
          </a:p>
          <a:p>
            <a:pPr lvl="1"/>
            <a:endParaRPr lang="en-US" sz="2000" dirty="0" smtClean="0"/>
          </a:p>
          <a:p>
            <a:pPr lvl="1"/>
            <a:r>
              <a:rPr lang="en-US" sz="2000" dirty="0" err="1" smtClean="0"/>
              <a:t>Aanpassing</a:t>
            </a:r>
            <a:r>
              <a:rPr lang="en-US" sz="2000" dirty="0" smtClean="0"/>
              <a:t> </a:t>
            </a:r>
            <a:r>
              <a:rPr lang="en-US" sz="2000" dirty="0" err="1" smtClean="0"/>
              <a:t>definitie</a:t>
            </a:r>
            <a:r>
              <a:rPr lang="en-US" sz="2000" dirty="0" smtClean="0"/>
              <a:t> </a:t>
            </a:r>
            <a:r>
              <a:rPr lang="en-US" sz="2000" dirty="0" err="1" smtClean="0"/>
              <a:t>netto</a:t>
            </a:r>
            <a:r>
              <a:rPr lang="en-US" sz="2000" dirty="0" smtClean="0"/>
              <a:t> P50</a:t>
            </a:r>
          </a:p>
          <a:p>
            <a:pPr lvl="1"/>
            <a:r>
              <a:rPr lang="en-US" sz="2000" dirty="0" smtClean="0"/>
              <a:t>Informatie over </a:t>
            </a:r>
            <a:r>
              <a:rPr lang="en-US" sz="2000" dirty="0" err="1" smtClean="0"/>
              <a:t>certificeringsproces</a:t>
            </a:r>
            <a:r>
              <a:rPr lang="en-US" sz="2000" dirty="0" smtClean="0"/>
              <a:t>, </a:t>
            </a:r>
            <a:r>
              <a:rPr lang="en-US" sz="2000" dirty="0" err="1" smtClean="0"/>
              <a:t>verwijzing</a:t>
            </a:r>
            <a:r>
              <a:rPr lang="en-US" sz="2000" dirty="0" smtClean="0"/>
              <a:t> </a:t>
            </a:r>
            <a:r>
              <a:rPr lang="en-US" sz="2000" dirty="0" err="1" smtClean="0"/>
              <a:t>naar</a:t>
            </a:r>
            <a:r>
              <a:rPr lang="en-US" sz="2000" dirty="0" smtClean="0"/>
              <a:t> 6.16d van het </a:t>
            </a:r>
            <a:r>
              <a:rPr lang="en-US" sz="2000" dirty="0" err="1" smtClean="0"/>
              <a:t>Waterbesluit</a:t>
            </a:r>
            <a:r>
              <a:rPr lang="en-US" sz="2000" dirty="0" smtClean="0"/>
              <a:t> </a:t>
            </a:r>
            <a:r>
              <a:rPr lang="en-US" sz="2000" dirty="0" err="1" smtClean="0"/>
              <a:t>i.p.v</a:t>
            </a:r>
            <a:r>
              <a:rPr lang="en-US" sz="2000" dirty="0" smtClean="0"/>
              <a:t>. 6.16g</a:t>
            </a:r>
          </a:p>
          <a:p>
            <a:pPr lvl="1"/>
            <a:r>
              <a:rPr lang="en-US" sz="2000" dirty="0" smtClean="0"/>
              <a:t>Eigen </a:t>
            </a:r>
            <a:r>
              <a:rPr lang="en-US" sz="2000" dirty="0" err="1" smtClean="0"/>
              <a:t>vermogen</a:t>
            </a:r>
            <a:r>
              <a:rPr lang="en-US" sz="2000" dirty="0" smtClean="0"/>
              <a:t> </a:t>
            </a:r>
            <a:r>
              <a:rPr lang="en-US" sz="2000" dirty="0" err="1" smtClean="0"/>
              <a:t>verwijst</a:t>
            </a:r>
            <a:r>
              <a:rPr lang="en-US" sz="2000" dirty="0" smtClean="0"/>
              <a:t> </a:t>
            </a:r>
            <a:r>
              <a:rPr lang="en-US" sz="2000" dirty="0" err="1" smtClean="0"/>
              <a:t>terug</a:t>
            </a:r>
            <a:r>
              <a:rPr lang="en-US" sz="2000" dirty="0" smtClean="0"/>
              <a:t> </a:t>
            </a:r>
            <a:r>
              <a:rPr lang="en-US" sz="2000" dirty="0" err="1" smtClean="0"/>
              <a:t>naar</a:t>
            </a:r>
            <a:r>
              <a:rPr lang="en-US" sz="2000" dirty="0" smtClean="0"/>
              <a:t> Eigen </a:t>
            </a:r>
            <a:r>
              <a:rPr lang="en-US" sz="2000" dirty="0" err="1" smtClean="0"/>
              <a:t>vermogen</a:t>
            </a:r>
            <a:r>
              <a:rPr lang="en-US" sz="2000" dirty="0" smtClean="0"/>
              <a:t> </a:t>
            </a:r>
            <a:r>
              <a:rPr lang="en-US" sz="2000" dirty="0" err="1" smtClean="0"/>
              <a:t>genoemd</a:t>
            </a:r>
            <a:r>
              <a:rPr lang="en-US" sz="2000" dirty="0" smtClean="0"/>
              <a:t> in </a:t>
            </a:r>
            <a:r>
              <a:rPr lang="en-US" sz="2000" dirty="0" err="1" smtClean="0"/>
              <a:t>artikel</a:t>
            </a:r>
            <a:r>
              <a:rPr lang="en-US" sz="2000" dirty="0" smtClean="0"/>
              <a:t> 5 van de </a:t>
            </a:r>
            <a:r>
              <a:rPr lang="en-US" sz="2000" dirty="0" err="1" smtClean="0"/>
              <a:t>Regeling</a:t>
            </a:r>
            <a:endParaRPr lang="en-US" sz="2000" dirty="0" smtClean="0"/>
          </a:p>
          <a:p>
            <a:pPr lvl="1"/>
            <a:r>
              <a:rPr lang="en-US" sz="2000" dirty="0" err="1" smtClean="0"/>
              <a:t>Zog</a:t>
            </a:r>
            <a:r>
              <a:rPr lang="en-US" sz="2000" dirty="0" smtClean="0"/>
              <a:t>-effect op basis van </a:t>
            </a:r>
            <a:r>
              <a:rPr lang="en-US" sz="2000" dirty="0" err="1" smtClean="0"/>
              <a:t>windparken</a:t>
            </a:r>
            <a:r>
              <a:rPr lang="en-US" sz="2000" dirty="0" smtClean="0"/>
              <a:t> in </a:t>
            </a:r>
            <a:r>
              <a:rPr lang="en-US" sz="2000" dirty="0" err="1" smtClean="0"/>
              <a:t>gebruik</a:t>
            </a:r>
            <a:r>
              <a:rPr lang="en-US" sz="2000" dirty="0" smtClean="0"/>
              <a:t> </a:t>
            </a:r>
            <a:r>
              <a:rPr lang="en-US" sz="2000" dirty="0" err="1" smtClean="0"/>
              <a:t>genomen</a:t>
            </a:r>
            <a:r>
              <a:rPr lang="en-US" sz="2000" dirty="0" smtClean="0"/>
              <a:t> op 1 </a:t>
            </a:r>
            <a:r>
              <a:rPr lang="en-US" sz="2000" dirty="0" err="1" smtClean="0"/>
              <a:t>juli</a:t>
            </a:r>
            <a:r>
              <a:rPr lang="en-US" sz="2000" dirty="0" smtClean="0"/>
              <a:t> 2016</a:t>
            </a:r>
          </a:p>
          <a:p>
            <a:pPr marL="0" indent="0">
              <a:buNone/>
            </a:pPr>
            <a:endParaRPr lang="en-US" sz="24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511240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a:xfrm>
            <a:off x="246063" y="1815152"/>
            <a:ext cx="8640000" cy="4362273"/>
          </a:xfrm>
        </p:spPr>
        <p:txBody>
          <a:bodyPr/>
          <a:lstStyle/>
          <a:p>
            <a:pPr marL="0" indent="0">
              <a:buNone/>
            </a:pPr>
            <a:endParaRPr lang="en-US" sz="2000" dirty="0" smtClean="0"/>
          </a:p>
          <a:p>
            <a:pPr marL="0" indent="0">
              <a:buNone/>
            </a:pPr>
            <a:r>
              <a:rPr lang="en-US" sz="2000" dirty="0" err="1" smtClean="0"/>
              <a:t>Artikel</a:t>
            </a:r>
            <a:r>
              <a:rPr lang="en-US" sz="2000" dirty="0" smtClean="0"/>
              <a:t> </a:t>
            </a:r>
            <a:r>
              <a:rPr lang="en-US" sz="2000" dirty="0" smtClean="0"/>
              <a:t>14</a:t>
            </a:r>
          </a:p>
          <a:p>
            <a:pPr marL="0" indent="0">
              <a:buNone/>
            </a:pPr>
            <a:r>
              <a:rPr lang="en-US" sz="2000" dirty="0" err="1" smtClean="0"/>
              <a:t>Wijzigingen</a:t>
            </a:r>
            <a:r>
              <a:rPr lang="en-US" sz="2000" dirty="0" smtClean="0"/>
              <a:t> in de </a:t>
            </a:r>
            <a:r>
              <a:rPr lang="en-US" sz="2000" dirty="0" err="1" smtClean="0"/>
              <a:t>algemene</a:t>
            </a:r>
            <a:r>
              <a:rPr lang="en-US" sz="2000" dirty="0" smtClean="0"/>
              <a:t> </a:t>
            </a:r>
            <a:r>
              <a:rPr lang="en-US" sz="2000" dirty="0" err="1" smtClean="0"/>
              <a:t>uitvoeringsregeling</a:t>
            </a:r>
            <a:r>
              <a:rPr lang="en-US" sz="2000" dirty="0" smtClean="0"/>
              <a:t> SDE+</a:t>
            </a:r>
          </a:p>
          <a:p>
            <a:pPr lvl="1"/>
            <a:endParaRPr lang="en-US" sz="2000" dirty="0" smtClean="0"/>
          </a:p>
          <a:p>
            <a:pPr lvl="1"/>
            <a:r>
              <a:rPr lang="en-US" sz="2000" dirty="0" err="1" smtClean="0"/>
              <a:t>Aanvullende</a:t>
            </a:r>
            <a:r>
              <a:rPr lang="en-US" sz="2000" dirty="0" smtClean="0"/>
              <a:t> </a:t>
            </a:r>
            <a:r>
              <a:rPr lang="en-US" sz="2000" dirty="0" err="1" smtClean="0"/>
              <a:t>eisen</a:t>
            </a:r>
            <a:r>
              <a:rPr lang="en-US" sz="2000" dirty="0" smtClean="0"/>
              <a:t> </a:t>
            </a:r>
            <a:r>
              <a:rPr lang="en-US" sz="2000" dirty="0" err="1" smtClean="0"/>
              <a:t>samenwerkingsverband</a:t>
            </a:r>
            <a:endParaRPr lang="en-US" sz="2000" dirty="0" smtClean="0"/>
          </a:p>
          <a:p>
            <a:pPr lvl="1"/>
            <a:r>
              <a:rPr lang="en-US" sz="2000" dirty="0" err="1" smtClean="0"/>
              <a:t>Aanvullende</a:t>
            </a:r>
            <a:r>
              <a:rPr lang="en-US" sz="2000" dirty="0" smtClean="0"/>
              <a:t> </a:t>
            </a:r>
            <a:r>
              <a:rPr lang="en-US" sz="2000" dirty="0" err="1" smtClean="0"/>
              <a:t>eisen</a:t>
            </a:r>
            <a:r>
              <a:rPr lang="en-US" sz="2000" dirty="0" smtClean="0"/>
              <a:t> </a:t>
            </a:r>
            <a:r>
              <a:rPr lang="en-US" sz="2000" dirty="0" err="1" smtClean="0"/>
              <a:t>aan</a:t>
            </a:r>
            <a:r>
              <a:rPr lang="en-US" sz="2000" dirty="0" smtClean="0"/>
              <a:t> P50-waarde</a:t>
            </a:r>
          </a:p>
          <a:p>
            <a:pPr lvl="1"/>
            <a:r>
              <a:rPr lang="en-US" sz="2000" dirty="0" err="1" smtClean="0"/>
              <a:t>Aanvullende</a:t>
            </a:r>
            <a:r>
              <a:rPr lang="en-US" sz="2000" dirty="0" smtClean="0"/>
              <a:t> </a:t>
            </a:r>
            <a:r>
              <a:rPr lang="en-US" sz="2000" dirty="0" err="1" smtClean="0"/>
              <a:t>eisen</a:t>
            </a:r>
            <a:r>
              <a:rPr lang="en-US" sz="2000" dirty="0" smtClean="0"/>
              <a:t> </a:t>
            </a:r>
            <a:r>
              <a:rPr lang="en-US" sz="2000" dirty="0" err="1" smtClean="0"/>
              <a:t>inzicht</a:t>
            </a:r>
            <a:r>
              <a:rPr lang="en-US" sz="2000" dirty="0" smtClean="0"/>
              <a:t> </a:t>
            </a:r>
            <a:r>
              <a:rPr lang="en-US" sz="2000" dirty="0" err="1" smtClean="0"/>
              <a:t>eigen</a:t>
            </a:r>
            <a:r>
              <a:rPr lang="en-US" sz="2000" dirty="0" smtClean="0"/>
              <a:t> </a:t>
            </a:r>
            <a:r>
              <a:rPr lang="en-US" sz="2000" dirty="0" err="1" smtClean="0"/>
              <a:t>vermogen</a:t>
            </a:r>
            <a:endParaRPr lang="en-US" sz="2000" dirty="0" smtClean="0"/>
          </a:p>
          <a:p>
            <a:pPr lvl="1"/>
            <a:r>
              <a:rPr lang="en-US" sz="2000" dirty="0" err="1" smtClean="0"/>
              <a:t>Vrijstelling</a:t>
            </a:r>
            <a:r>
              <a:rPr lang="en-US" sz="2000" dirty="0" smtClean="0"/>
              <a:t> </a:t>
            </a:r>
            <a:r>
              <a:rPr lang="en-US" sz="2000" dirty="0" err="1" smtClean="0"/>
              <a:t>voor</a:t>
            </a:r>
            <a:r>
              <a:rPr lang="en-US" sz="2000" dirty="0" smtClean="0"/>
              <a:t> </a:t>
            </a:r>
            <a:r>
              <a:rPr lang="en-US" sz="2000" dirty="0" err="1" smtClean="0"/>
              <a:t>opdrachtverstrekking</a:t>
            </a:r>
            <a:endParaRPr lang="en-US" sz="2000" dirty="0" smtClean="0"/>
          </a:p>
          <a:p>
            <a:pPr marL="0" indent="0">
              <a:buNone/>
            </a:pPr>
            <a:endParaRPr lang="en-US" sz="2400" dirty="0" smtClean="0"/>
          </a:p>
          <a:p>
            <a:pPr marL="360000" lvl="1" indent="0">
              <a:buNone/>
            </a:pPr>
            <a:r>
              <a:rPr lang="en-US" sz="2000" dirty="0" smtClean="0"/>
              <a:t>			</a:t>
            </a:r>
            <a:endParaRPr lang="en-US" sz="1400" dirty="0"/>
          </a:p>
        </p:txBody>
      </p:sp>
    </p:spTree>
    <p:extLst>
      <p:ext uri="{BB962C8B-B14F-4D97-AF65-F5344CB8AC3E}">
        <p14:creationId xmlns:p14="http://schemas.microsoft.com/office/powerpoint/2010/main" val="4186255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Regeling</a:t>
            </a:r>
            <a:r>
              <a:rPr lang="en-US" dirty="0" smtClean="0"/>
              <a:t> </a:t>
            </a:r>
            <a:r>
              <a:rPr lang="en-US" dirty="0" err="1" smtClean="0"/>
              <a:t>Windenergie</a:t>
            </a:r>
            <a:r>
              <a:rPr lang="en-US" dirty="0" smtClean="0"/>
              <a:t> op Zee 2016</a:t>
            </a:r>
            <a:endParaRPr lang="en-US" dirty="0"/>
          </a:p>
        </p:txBody>
      </p:sp>
      <p:sp>
        <p:nvSpPr>
          <p:cNvPr id="3" name="Tijdelijke aanduiding voor inhoud 2"/>
          <p:cNvSpPr>
            <a:spLocks noGrp="1"/>
          </p:cNvSpPr>
          <p:nvPr>
            <p:ph sz="quarter" idx="13"/>
          </p:nvPr>
        </p:nvSpPr>
        <p:spPr/>
        <p:txBody>
          <a:bodyPr/>
          <a:lstStyle/>
          <a:p>
            <a:pPr marL="0" indent="0">
              <a:buNone/>
            </a:pPr>
            <a:r>
              <a:rPr lang="en-US" sz="2000" dirty="0" err="1" smtClean="0"/>
              <a:t>Artikel</a:t>
            </a:r>
            <a:r>
              <a:rPr lang="en-US" sz="2000" dirty="0" smtClean="0"/>
              <a:t> 15</a:t>
            </a:r>
          </a:p>
          <a:p>
            <a:pPr lvl="1"/>
            <a:r>
              <a:rPr lang="en-US" sz="2000" dirty="0" smtClean="0"/>
              <a:t>De </a:t>
            </a:r>
            <a:r>
              <a:rPr lang="en-US" sz="2000" dirty="0" err="1" smtClean="0"/>
              <a:t>regeling</a:t>
            </a:r>
            <a:r>
              <a:rPr lang="en-US" sz="2000" dirty="0" smtClean="0"/>
              <a:t> </a:t>
            </a:r>
            <a:r>
              <a:rPr lang="en-US" sz="2000" dirty="0" err="1" smtClean="0"/>
              <a:t>treedt</a:t>
            </a:r>
            <a:r>
              <a:rPr lang="en-US" sz="2000" dirty="0" smtClean="0"/>
              <a:t> in </a:t>
            </a:r>
            <a:r>
              <a:rPr lang="en-US" sz="2000" dirty="0" err="1" smtClean="0"/>
              <a:t>werking</a:t>
            </a:r>
            <a:r>
              <a:rPr lang="en-US" sz="2000" dirty="0" smtClean="0"/>
              <a:t> met </a:t>
            </a:r>
            <a:r>
              <a:rPr lang="en-US" sz="2000" dirty="0" err="1" smtClean="0"/>
              <a:t>ingang</a:t>
            </a:r>
            <a:r>
              <a:rPr lang="en-US" sz="2000" dirty="0" smtClean="0"/>
              <a:t> van 15 </a:t>
            </a:r>
            <a:r>
              <a:rPr lang="en-US" sz="2000" dirty="0" err="1" smtClean="0"/>
              <a:t>september</a:t>
            </a:r>
            <a:r>
              <a:rPr lang="en-US" sz="2000" dirty="0" smtClean="0"/>
              <a:t> 2016 (</a:t>
            </a:r>
            <a:r>
              <a:rPr lang="en-US" sz="2000" dirty="0" err="1" smtClean="0"/>
              <a:t>indienen</a:t>
            </a:r>
            <a:r>
              <a:rPr lang="en-US" sz="2000" dirty="0" smtClean="0"/>
              <a:t> </a:t>
            </a:r>
            <a:r>
              <a:rPr lang="en-US" sz="2000" dirty="0" err="1" smtClean="0"/>
              <a:t>vanaf</a:t>
            </a:r>
            <a:r>
              <a:rPr lang="en-US" sz="2000" dirty="0" smtClean="0"/>
              <a:t> de 16e)</a:t>
            </a:r>
          </a:p>
          <a:p>
            <a:pPr lvl="1"/>
            <a:r>
              <a:rPr lang="en-US" sz="2000" dirty="0" err="1" smtClean="0"/>
              <a:t>Eerst</a:t>
            </a:r>
            <a:r>
              <a:rPr lang="en-US" sz="2000" dirty="0" smtClean="0"/>
              <a:t> </a:t>
            </a:r>
            <a:r>
              <a:rPr lang="en-US" sz="2000" dirty="0" err="1" smtClean="0"/>
              <a:t>moeten</a:t>
            </a:r>
            <a:r>
              <a:rPr lang="en-US" sz="2000" dirty="0" smtClean="0"/>
              <a:t> </a:t>
            </a:r>
            <a:r>
              <a:rPr lang="en-US" sz="2000" dirty="0" err="1" smtClean="0"/>
              <a:t>kavelbesluiten</a:t>
            </a:r>
            <a:r>
              <a:rPr lang="en-US" sz="2000" dirty="0" smtClean="0"/>
              <a:t> </a:t>
            </a:r>
            <a:r>
              <a:rPr lang="en-US" sz="2000" dirty="0" err="1" smtClean="0"/>
              <a:t>worden</a:t>
            </a:r>
            <a:r>
              <a:rPr lang="en-US" sz="2000" dirty="0" smtClean="0"/>
              <a:t> </a:t>
            </a:r>
            <a:r>
              <a:rPr lang="en-US" sz="2000" dirty="0" err="1" smtClean="0"/>
              <a:t>gewijzigd</a:t>
            </a:r>
            <a:endParaRPr lang="en-US" sz="2000" dirty="0"/>
          </a:p>
          <a:p>
            <a:pPr lvl="1"/>
            <a:r>
              <a:rPr lang="en-US" sz="2000" dirty="0" err="1" smtClean="0"/>
              <a:t>Liggen</a:t>
            </a:r>
            <a:r>
              <a:rPr lang="en-US" sz="2000" dirty="0" smtClean="0"/>
              <a:t> </a:t>
            </a:r>
            <a:r>
              <a:rPr lang="en-US" sz="2000" dirty="0" err="1" smtClean="0"/>
              <a:t>ter</a:t>
            </a:r>
            <a:r>
              <a:rPr lang="en-US" sz="2000" dirty="0" smtClean="0"/>
              <a:t> </a:t>
            </a:r>
            <a:r>
              <a:rPr lang="en-US" sz="2000" dirty="0" err="1" smtClean="0"/>
              <a:t>inzage</a:t>
            </a:r>
            <a:r>
              <a:rPr lang="en-US" sz="2000" dirty="0" smtClean="0"/>
              <a:t> </a:t>
            </a:r>
            <a:r>
              <a:rPr lang="en-US" sz="2000" dirty="0" err="1" smtClean="0"/>
              <a:t>vanaf</a:t>
            </a:r>
            <a:r>
              <a:rPr lang="en-US" sz="2000" dirty="0" smtClean="0"/>
              <a:t> begin </a:t>
            </a:r>
            <a:r>
              <a:rPr lang="en-US" sz="2000" dirty="0" err="1" smtClean="0"/>
              <a:t>juli</a:t>
            </a:r>
            <a:endParaRPr lang="en-US" sz="2000" dirty="0" smtClean="0"/>
          </a:p>
          <a:p>
            <a:pPr lvl="1"/>
            <a:r>
              <a:rPr lang="en-US" sz="2000" dirty="0" smtClean="0"/>
              <a:t>Na 6 </a:t>
            </a:r>
            <a:r>
              <a:rPr lang="en-US" sz="2000" dirty="0" err="1" smtClean="0"/>
              <a:t>weken</a:t>
            </a:r>
            <a:r>
              <a:rPr lang="en-US" sz="2000" dirty="0" smtClean="0"/>
              <a:t> </a:t>
            </a:r>
            <a:r>
              <a:rPr lang="en-US" sz="2000" dirty="0" err="1" smtClean="0"/>
              <a:t>kunnen</a:t>
            </a:r>
            <a:r>
              <a:rPr lang="en-US" sz="2000" dirty="0" smtClean="0"/>
              <a:t> de </a:t>
            </a:r>
            <a:r>
              <a:rPr lang="en-US" sz="2000" dirty="0" err="1" smtClean="0"/>
              <a:t>wijzigingsbesluiten</a:t>
            </a:r>
            <a:r>
              <a:rPr lang="en-US" sz="2000" dirty="0" smtClean="0"/>
              <a:t> </a:t>
            </a:r>
            <a:r>
              <a:rPr lang="en-US" sz="2000" dirty="0" err="1" smtClean="0"/>
              <a:t>worden</a:t>
            </a:r>
            <a:r>
              <a:rPr lang="en-US" sz="2000" dirty="0" smtClean="0"/>
              <a:t> </a:t>
            </a:r>
            <a:r>
              <a:rPr lang="en-US" sz="2000" dirty="0" err="1" smtClean="0"/>
              <a:t>gepubliceerd</a:t>
            </a:r>
            <a:endParaRPr lang="en-US" sz="2000" dirty="0"/>
          </a:p>
          <a:p>
            <a:pPr lvl="1"/>
            <a:r>
              <a:rPr lang="en-US" sz="2000" dirty="0" err="1" smtClean="0"/>
              <a:t>Ook</a:t>
            </a:r>
            <a:r>
              <a:rPr lang="en-US" sz="2000" dirty="0" smtClean="0"/>
              <a:t> </a:t>
            </a:r>
            <a:r>
              <a:rPr lang="en-US" sz="2000" dirty="0" err="1" smtClean="0"/>
              <a:t>voor</a:t>
            </a:r>
            <a:r>
              <a:rPr lang="en-US" sz="2000" dirty="0" smtClean="0"/>
              <a:t> </a:t>
            </a:r>
            <a:r>
              <a:rPr lang="en-US" sz="2000" dirty="0" err="1" smtClean="0"/>
              <a:t>tweede</a:t>
            </a:r>
            <a:r>
              <a:rPr lang="en-US" sz="2000" dirty="0" smtClean="0"/>
              <a:t> tender </a:t>
            </a:r>
            <a:r>
              <a:rPr lang="en-US" sz="2000" dirty="0" err="1" smtClean="0"/>
              <a:t>zijn</a:t>
            </a:r>
            <a:r>
              <a:rPr lang="en-US" sz="2000" dirty="0" smtClean="0"/>
              <a:t> </a:t>
            </a:r>
            <a:r>
              <a:rPr lang="en-US" sz="2000" dirty="0" err="1" smtClean="0"/>
              <a:t>kavelbesluiten</a:t>
            </a:r>
            <a:r>
              <a:rPr lang="en-US" sz="2000" dirty="0" smtClean="0"/>
              <a:t> </a:t>
            </a:r>
            <a:r>
              <a:rPr lang="en-US" sz="2000" dirty="0" err="1" smtClean="0"/>
              <a:t>niet</a:t>
            </a:r>
            <a:r>
              <a:rPr lang="en-US" sz="2000" dirty="0" smtClean="0"/>
              <a:t> </a:t>
            </a:r>
            <a:r>
              <a:rPr lang="en-US" sz="2000" dirty="0" err="1" smtClean="0"/>
              <a:t>onherroepelijk</a:t>
            </a:r>
            <a:r>
              <a:rPr lang="en-US" sz="2000" dirty="0" smtClean="0"/>
              <a:t> op </a:t>
            </a:r>
            <a:r>
              <a:rPr lang="en-US" sz="2000" dirty="0" err="1" smtClean="0"/>
              <a:t>tijdstip</a:t>
            </a:r>
            <a:r>
              <a:rPr lang="en-US" sz="2000" dirty="0" smtClean="0"/>
              <a:t> van </a:t>
            </a:r>
            <a:r>
              <a:rPr lang="en-US" sz="2000" dirty="0" err="1" smtClean="0"/>
              <a:t>indienen</a:t>
            </a:r>
            <a:endParaRPr lang="en-US" sz="2000" dirty="0" smtClean="0"/>
          </a:p>
          <a:p>
            <a:pPr marL="360000" lvl="1" indent="0">
              <a:buNone/>
            </a:pPr>
            <a:r>
              <a:rPr lang="en-US" dirty="0" smtClean="0"/>
              <a:t>			</a:t>
            </a:r>
            <a:endParaRPr lang="en-US" dirty="0"/>
          </a:p>
        </p:txBody>
      </p:sp>
    </p:spTree>
    <p:extLst>
      <p:ext uri="{BB962C8B-B14F-4D97-AF65-F5344CB8AC3E}">
        <p14:creationId xmlns:p14="http://schemas.microsoft.com/office/powerpoint/2010/main" val="12696854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hebt u nodig voor een aanvraag?</a:t>
            </a:r>
            <a:endParaRPr lang="en-GB" dirty="0"/>
          </a:p>
        </p:txBody>
      </p:sp>
      <p:sp>
        <p:nvSpPr>
          <p:cNvPr id="3" name="Tijdelijke aanduiding voor inhoud 2"/>
          <p:cNvSpPr>
            <a:spLocks noGrp="1"/>
          </p:cNvSpPr>
          <p:nvPr>
            <p:ph sz="quarter" idx="13"/>
          </p:nvPr>
        </p:nvSpPr>
        <p:spPr/>
        <p:txBody>
          <a:bodyPr/>
          <a:lstStyle/>
          <a:p>
            <a:r>
              <a:rPr lang="nl-NL" sz="2000" dirty="0" smtClean="0"/>
              <a:t>Gecombineerd aanvraagformulier voor subsidie én vergunning</a:t>
            </a:r>
          </a:p>
          <a:p>
            <a:pPr lvl="1"/>
            <a:r>
              <a:rPr lang="nl-NL" sz="2000" dirty="0" smtClean="0"/>
              <a:t>Binnenkort concept online</a:t>
            </a:r>
          </a:p>
          <a:p>
            <a:pPr lvl="1"/>
            <a:r>
              <a:rPr lang="nl-NL" sz="2000" dirty="0" smtClean="0"/>
              <a:t>Ook een handleiding zodat fouten worden voorkomen</a:t>
            </a:r>
          </a:p>
          <a:p>
            <a:pPr lvl="1"/>
            <a:endParaRPr lang="nl-NL" sz="2000" dirty="0" smtClean="0"/>
          </a:p>
          <a:p>
            <a:r>
              <a:rPr lang="nl-NL" sz="2000" dirty="0" smtClean="0"/>
              <a:t>Dezelfde bijlages als vorige tender</a:t>
            </a:r>
          </a:p>
          <a:p>
            <a:endParaRPr lang="nl-NL" sz="2000" dirty="0" smtClean="0"/>
          </a:p>
          <a:p>
            <a:r>
              <a:rPr lang="nl-NL" sz="2000" dirty="0" smtClean="0"/>
              <a:t>Bij </a:t>
            </a:r>
            <a:r>
              <a:rPr lang="nl-NL" sz="2000" dirty="0" smtClean="0"/>
              <a:t>jaarrekening </a:t>
            </a:r>
            <a:r>
              <a:rPr lang="nl-NL" sz="2000" dirty="0" smtClean="0"/>
              <a:t>van de moeder, tevens schriftelijke instemming van de moeder</a:t>
            </a:r>
            <a:endParaRPr lang="en-GB" sz="2000" dirty="0"/>
          </a:p>
        </p:txBody>
      </p:sp>
    </p:spTree>
    <p:extLst>
      <p:ext uri="{BB962C8B-B14F-4D97-AF65-F5344CB8AC3E}">
        <p14:creationId xmlns:p14="http://schemas.microsoft.com/office/powerpoint/2010/main" val="3958626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Bijlage 1: Projectplan</a:t>
            </a:r>
            <a:endParaRPr lang="en-GB" dirty="0"/>
          </a:p>
        </p:txBody>
      </p:sp>
      <p:sp>
        <p:nvSpPr>
          <p:cNvPr id="3" name="Tijdelijke aanduiding voor inhoud 2"/>
          <p:cNvSpPr>
            <a:spLocks noGrp="1"/>
          </p:cNvSpPr>
          <p:nvPr>
            <p:ph sz="quarter" idx="13"/>
          </p:nvPr>
        </p:nvSpPr>
        <p:spPr/>
        <p:txBody>
          <a:bodyPr/>
          <a:lstStyle/>
          <a:p>
            <a:pPr marL="0" indent="0">
              <a:buNone/>
            </a:pPr>
            <a:r>
              <a:rPr lang="nl-NL" sz="2000" dirty="0" smtClean="0"/>
              <a:t>Projectplan</a:t>
            </a:r>
          </a:p>
          <a:p>
            <a:pPr lvl="1"/>
            <a:r>
              <a:rPr lang="nl-NL" sz="2000" dirty="0" smtClean="0"/>
              <a:t>Uitgewerkt tijdschema met verplichte ijkmomenten</a:t>
            </a:r>
          </a:p>
          <a:p>
            <a:pPr lvl="2"/>
            <a:r>
              <a:rPr lang="nl-NL" dirty="0" smtClean="0"/>
              <a:t>Opdrachtverstrekking</a:t>
            </a:r>
          </a:p>
          <a:p>
            <a:pPr lvl="2"/>
            <a:r>
              <a:rPr lang="nl-NL" dirty="0" smtClean="0"/>
              <a:t>Start bouw</a:t>
            </a:r>
          </a:p>
          <a:p>
            <a:pPr lvl="2"/>
            <a:r>
              <a:rPr lang="nl-NL" dirty="0" smtClean="0"/>
              <a:t>Start productie</a:t>
            </a:r>
          </a:p>
          <a:p>
            <a:pPr lvl="2"/>
            <a:r>
              <a:rPr lang="nl-NL" dirty="0" smtClean="0"/>
              <a:t>Start SDE</a:t>
            </a:r>
          </a:p>
          <a:p>
            <a:pPr lvl="1"/>
            <a:r>
              <a:rPr lang="nl-NL" sz="2000" dirty="0" smtClean="0"/>
              <a:t>Algemene omschrijving van het project</a:t>
            </a:r>
          </a:p>
          <a:p>
            <a:pPr marL="360000" lvl="1" indent="0">
              <a:buNone/>
            </a:pPr>
            <a:r>
              <a:rPr lang="nl-NL" dirty="0" smtClean="0"/>
              <a:t> </a:t>
            </a:r>
            <a:endParaRPr lang="en-GB" dirty="0"/>
          </a:p>
        </p:txBody>
      </p:sp>
    </p:spTree>
    <p:extLst>
      <p:ext uri="{BB962C8B-B14F-4D97-AF65-F5344CB8AC3E}">
        <p14:creationId xmlns:p14="http://schemas.microsoft.com/office/powerpoint/2010/main" val="35303602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268760"/>
            <a:ext cx="8640960" cy="739502"/>
          </a:xfrm>
        </p:spPr>
        <p:txBody>
          <a:bodyPr/>
          <a:lstStyle/>
          <a:p>
            <a:r>
              <a:rPr lang="nl-NL" dirty="0" smtClean="0"/>
              <a:t>Bijlage 2: Windrapport - 1</a:t>
            </a:r>
            <a:endParaRPr lang="en-GB" dirty="0"/>
          </a:p>
        </p:txBody>
      </p:sp>
      <p:sp>
        <p:nvSpPr>
          <p:cNvPr id="3" name="Tijdelijke aanduiding voor inhoud 2"/>
          <p:cNvSpPr>
            <a:spLocks noGrp="1"/>
          </p:cNvSpPr>
          <p:nvPr>
            <p:ph sz="quarter" idx="13"/>
          </p:nvPr>
        </p:nvSpPr>
        <p:spPr/>
        <p:txBody>
          <a:bodyPr/>
          <a:lstStyle/>
          <a:p>
            <a:pPr marL="0" indent="0">
              <a:buNone/>
            </a:pPr>
            <a:r>
              <a:rPr lang="nl-NL" sz="2000" dirty="0" smtClean="0"/>
              <a:t>“De </a:t>
            </a:r>
            <a:r>
              <a:rPr lang="nl-NL" sz="2000" dirty="0"/>
              <a:t>windenergie-opbrengstberekening moet zijn opgesteld door een onafhankelijke organisatie met expertise op het gebied van windenergie-opbrengstberekeningen, waarbij gebruik wordt gemaakt van gerenommeerde rekenmodellen, omgevingsmodellen, windmodellen en windkaarten en dat tenminste </a:t>
            </a:r>
            <a:r>
              <a:rPr lang="nl-NL" sz="2000" dirty="0" smtClean="0"/>
              <a:t>bevat”:</a:t>
            </a:r>
          </a:p>
          <a:p>
            <a:pPr marL="0" indent="0">
              <a:buNone/>
            </a:pPr>
            <a:endParaRPr lang="nl-NL" dirty="0" smtClean="0"/>
          </a:p>
          <a:p>
            <a:pPr marL="360000" lvl="1" indent="0">
              <a:buNone/>
            </a:pPr>
            <a:r>
              <a:rPr lang="nl-NL" dirty="0" smtClean="0"/>
              <a:t> </a:t>
            </a:r>
            <a:endParaRPr lang="en-GB" dirty="0"/>
          </a:p>
        </p:txBody>
      </p:sp>
    </p:spTree>
    <p:extLst>
      <p:ext uri="{BB962C8B-B14F-4D97-AF65-F5344CB8AC3E}">
        <p14:creationId xmlns:p14="http://schemas.microsoft.com/office/powerpoint/2010/main" val="1945863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8791" y="1277306"/>
            <a:ext cx="8640960" cy="864094"/>
          </a:xfrm>
        </p:spPr>
        <p:txBody>
          <a:bodyPr/>
          <a:lstStyle/>
          <a:p>
            <a:r>
              <a:rPr lang="nl-NL" dirty="0" smtClean="0"/>
              <a:t>Bijlage 2: Windrapport - 2</a:t>
            </a:r>
            <a:endParaRPr lang="en-GB" dirty="0"/>
          </a:p>
        </p:txBody>
      </p:sp>
      <p:sp>
        <p:nvSpPr>
          <p:cNvPr id="3" name="Tijdelijke aanduiding voor inhoud 2"/>
          <p:cNvSpPr>
            <a:spLocks noGrp="1"/>
          </p:cNvSpPr>
          <p:nvPr>
            <p:ph sz="quarter" idx="13"/>
          </p:nvPr>
        </p:nvSpPr>
        <p:spPr/>
        <p:txBody>
          <a:bodyPr/>
          <a:lstStyle/>
          <a:p>
            <a:pPr lvl="0"/>
            <a:r>
              <a:rPr lang="nl-NL" sz="2000" dirty="0" smtClean="0">
                <a:solidFill>
                  <a:prstClr val="black"/>
                </a:solidFill>
              </a:rPr>
              <a:t>De </a:t>
            </a:r>
            <a:r>
              <a:rPr lang="nl-NL" sz="2000" dirty="0">
                <a:solidFill>
                  <a:prstClr val="black"/>
                </a:solidFill>
              </a:rPr>
              <a:t>locatiegegevens van het windpark</a:t>
            </a:r>
          </a:p>
          <a:p>
            <a:pPr lvl="0"/>
            <a:r>
              <a:rPr lang="nl-NL" sz="2000" dirty="0">
                <a:solidFill>
                  <a:prstClr val="black"/>
                </a:solidFill>
              </a:rPr>
              <a:t>T</a:t>
            </a:r>
            <a:r>
              <a:rPr lang="nl-NL" sz="2000" dirty="0" smtClean="0">
                <a:solidFill>
                  <a:prstClr val="black"/>
                </a:solidFill>
              </a:rPr>
              <a:t>echnische </a:t>
            </a:r>
            <a:r>
              <a:rPr lang="nl-NL" sz="2000" dirty="0">
                <a:solidFill>
                  <a:prstClr val="black"/>
                </a:solidFill>
              </a:rPr>
              <a:t>specificaties van de beoogde windturbines (merk, type, </a:t>
            </a:r>
            <a:r>
              <a:rPr lang="nl-NL" sz="2000" dirty="0" err="1">
                <a:solidFill>
                  <a:prstClr val="black"/>
                </a:solidFill>
              </a:rPr>
              <a:t>ashoogte</a:t>
            </a:r>
            <a:r>
              <a:rPr lang="nl-NL" sz="2000" dirty="0">
                <a:solidFill>
                  <a:prstClr val="black"/>
                </a:solidFill>
              </a:rPr>
              <a:t>, rotordiameter en vermogenscurve)</a:t>
            </a:r>
          </a:p>
          <a:p>
            <a:pPr lvl="0"/>
            <a:r>
              <a:rPr lang="nl-NL" sz="2000" dirty="0">
                <a:solidFill>
                  <a:prstClr val="black"/>
                </a:solidFill>
              </a:rPr>
              <a:t>D</a:t>
            </a:r>
            <a:r>
              <a:rPr lang="nl-NL" sz="2000" dirty="0" smtClean="0">
                <a:solidFill>
                  <a:prstClr val="black"/>
                </a:solidFill>
              </a:rPr>
              <a:t>e </a:t>
            </a:r>
            <a:r>
              <a:rPr lang="nl-NL" sz="2000" dirty="0">
                <a:solidFill>
                  <a:prstClr val="black"/>
                </a:solidFill>
              </a:rPr>
              <a:t>lokale windgegevens voor het windpark</a:t>
            </a:r>
          </a:p>
          <a:p>
            <a:pPr lvl="0"/>
            <a:r>
              <a:rPr lang="nl-NL" sz="2000" dirty="0">
                <a:solidFill>
                  <a:prstClr val="black"/>
                </a:solidFill>
              </a:rPr>
              <a:t>E</a:t>
            </a:r>
            <a:r>
              <a:rPr lang="nl-NL" sz="2000" dirty="0" smtClean="0">
                <a:solidFill>
                  <a:prstClr val="black"/>
                </a:solidFill>
              </a:rPr>
              <a:t>en </a:t>
            </a:r>
            <a:r>
              <a:rPr lang="nl-NL" sz="2000" dirty="0">
                <a:solidFill>
                  <a:prstClr val="black"/>
                </a:solidFill>
              </a:rPr>
              <a:t>berekening van de P50-waarde voor de netto elektriciteitsproductie op jaarbasis van het </a:t>
            </a:r>
            <a:r>
              <a:rPr lang="nl-NL" sz="2000" dirty="0" smtClean="0">
                <a:solidFill>
                  <a:prstClr val="black"/>
                </a:solidFill>
              </a:rPr>
              <a:t>windpark</a:t>
            </a:r>
            <a:endParaRPr lang="nl-NL" sz="2000" dirty="0">
              <a:solidFill>
                <a:prstClr val="black"/>
              </a:solidFill>
            </a:endParaRPr>
          </a:p>
          <a:p>
            <a:endParaRPr lang="en-GB" dirty="0"/>
          </a:p>
        </p:txBody>
      </p:sp>
    </p:spTree>
    <p:extLst>
      <p:ext uri="{BB962C8B-B14F-4D97-AF65-F5344CB8AC3E}">
        <p14:creationId xmlns:p14="http://schemas.microsoft.com/office/powerpoint/2010/main" val="27761079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Bijlage 2: Windrapport extra voorschrift</a:t>
            </a:r>
            <a:endParaRPr lang="en-GB" dirty="0"/>
          </a:p>
        </p:txBody>
      </p:sp>
      <p:sp>
        <p:nvSpPr>
          <p:cNvPr id="3" name="Tijdelijke aanduiding voor inhoud 2"/>
          <p:cNvSpPr>
            <a:spLocks noGrp="1"/>
          </p:cNvSpPr>
          <p:nvPr>
            <p:ph sz="quarter" idx="13"/>
          </p:nvPr>
        </p:nvSpPr>
        <p:spPr/>
        <p:txBody>
          <a:bodyPr/>
          <a:lstStyle/>
          <a:p>
            <a:pPr marL="0" indent="0">
              <a:buNone/>
            </a:pPr>
            <a:r>
              <a:rPr lang="nl-NL" sz="2000" dirty="0"/>
              <a:t>Bij de berekening van de P50-waarde van het betreffende windpark, wordt alleen rekening gehouden met het </a:t>
            </a:r>
            <a:r>
              <a:rPr lang="nl-NL" sz="2000" dirty="0" smtClean="0"/>
              <a:t>zog-effect </a:t>
            </a:r>
            <a:r>
              <a:rPr lang="nl-NL" sz="2000" dirty="0"/>
              <a:t>van het park zelf en uitsluitend van de omringende windparken die al in gebruik zijn genomen </a:t>
            </a:r>
            <a:r>
              <a:rPr lang="nl-NL" sz="2000" dirty="0" smtClean="0"/>
              <a:t>voor </a:t>
            </a:r>
            <a:r>
              <a:rPr lang="nl-NL" sz="2000" dirty="0"/>
              <a:t>1 juli </a:t>
            </a:r>
            <a:r>
              <a:rPr lang="nl-NL" sz="2000" dirty="0" smtClean="0"/>
              <a:t>2016.</a:t>
            </a:r>
            <a:endParaRPr lang="en-GB" sz="2000" dirty="0"/>
          </a:p>
        </p:txBody>
      </p:sp>
    </p:spTree>
    <p:extLst>
      <p:ext uri="{BB962C8B-B14F-4D97-AF65-F5344CB8AC3E}">
        <p14:creationId xmlns:p14="http://schemas.microsoft.com/office/powerpoint/2010/main" val="4189610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l="7624" t="20410" r="30476" b="5733"/>
          <a:stretch/>
        </p:blipFill>
        <p:spPr bwMode="auto">
          <a:xfrm>
            <a:off x="0" y="998300"/>
            <a:ext cx="9144000" cy="6134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78898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Bestaande Belgische windparken</a:t>
            </a:r>
            <a:endParaRPr lang="en-GB" dirty="0"/>
          </a:p>
        </p:txBody>
      </p:sp>
      <p:sp>
        <p:nvSpPr>
          <p:cNvPr id="3" name="Tijdelijke aanduiding voor inhoud 2"/>
          <p:cNvSpPr>
            <a:spLocks noGrp="1"/>
          </p:cNvSpPr>
          <p:nvPr>
            <p:ph sz="quarter" idx="13"/>
          </p:nvPr>
        </p:nvSpPr>
        <p:spPr/>
        <p:txBody>
          <a:bodyPr/>
          <a:lstStyle/>
          <a:p>
            <a:r>
              <a:rPr lang="en-GB" sz="2400" dirty="0" smtClean="0"/>
              <a:t>Belwind 1</a:t>
            </a:r>
            <a:r>
              <a:rPr lang="en-GB" sz="2400" dirty="0"/>
              <a:t>		55 x V90 3 MW 	</a:t>
            </a:r>
            <a:r>
              <a:rPr lang="en-GB" sz="2400" dirty="0" smtClean="0"/>
              <a:t> = </a:t>
            </a:r>
            <a:r>
              <a:rPr lang="en-GB" sz="2400" dirty="0"/>
              <a:t>165 MW</a:t>
            </a:r>
          </a:p>
          <a:p>
            <a:r>
              <a:rPr lang="en-GB" sz="2400" dirty="0" smtClean="0"/>
              <a:t>Belwind </a:t>
            </a:r>
            <a:r>
              <a:rPr lang="en-GB" sz="2400" dirty="0"/>
              <a:t>pilot	</a:t>
            </a:r>
            <a:r>
              <a:rPr lang="en-GB" sz="2400" dirty="0" smtClean="0"/>
              <a:t>1 </a:t>
            </a:r>
            <a:r>
              <a:rPr lang="en-GB" sz="2400" dirty="0"/>
              <a:t>x </a:t>
            </a:r>
            <a:r>
              <a:rPr lang="en-GB" sz="2400" dirty="0" err="1"/>
              <a:t>Haliade</a:t>
            </a:r>
            <a:r>
              <a:rPr lang="en-GB" sz="2400" dirty="0"/>
              <a:t> 150 6 MW </a:t>
            </a:r>
            <a:r>
              <a:rPr lang="en-GB" sz="2400" dirty="0" smtClean="0"/>
              <a:t>	 =     6 </a:t>
            </a:r>
            <a:r>
              <a:rPr lang="en-GB" sz="2400" dirty="0"/>
              <a:t>MW</a:t>
            </a:r>
          </a:p>
          <a:p>
            <a:r>
              <a:rPr lang="en-GB" sz="2400" dirty="0" err="1" smtClean="0"/>
              <a:t>Northwind</a:t>
            </a:r>
            <a:r>
              <a:rPr lang="en-GB" sz="2400" dirty="0"/>
              <a:t>		72 x V112 3 MW </a:t>
            </a:r>
            <a:r>
              <a:rPr lang="en-GB" sz="2400" dirty="0" smtClean="0"/>
              <a:t>  = </a:t>
            </a:r>
            <a:r>
              <a:rPr lang="en-GB" sz="2400" dirty="0"/>
              <a:t>216 MW</a:t>
            </a:r>
          </a:p>
          <a:p>
            <a:r>
              <a:rPr lang="en-GB" sz="2400" dirty="0" smtClean="0"/>
              <a:t>C-Power 1</a:t>
            </a:r>
            <a:r>
              <a:rPr lang="en-GB" sz="2400" dirty="0"/>
              <a:t>		6 x 5 MW 		</a:t>
            </a:r>
            <a:r>
              <a:rPr lang="en-GB" sz="2400" dirty="0" smtClean="0"/>
              <a:t> =   30 </a:t>
            </a:r>
            <a:r>
              <a:rPr lang="en-GB" sz="2400" dirty="0"/>
              <a:t>MW</a:t>
            </a:r>
          </a:p>
          <a:p>
            <a:r>
              <a:rPr lang="en-GB" sz="2400" dirty="0" smtClean="0"/>
              <a:t>C-Power 2</a:t>
            </a:r>
            <a:r>
              <a:rPr lang="en-GB" sz="2400" dirty="0"/>
              <a:t>		</a:t>
            </a:r>
            <a:r>
              <a:rPr lang="en-GB" sz="2400" dirty="0" smtClean="0"/>
              <a:t>24 x </a:t>
            </a:r>
            <a:r>
              <a:rPr lang="en-GB" sz="2400" dirty="0"/>
              <a:t>6,15 MW 	</a:t>
            </a:r>
            <a:r>
              <a:rPr lang="en-GB" sz="2400" dirty="0" smtClean="0"/>
              <a:t> = 147,6 </a:t>
            </a:r>
            <a:r>
              <a:rPr lang="en-GB" sz="2400" dirty="0"/>
              <a:t>MW</a:t>
            </a:r>
          </a:p>
          <a:p>
            <a:r>
              <a:rPr lang="en-GB" sz="2400" dirty="0" smtClean="0"/>
              <a:t>C-Power 3</a:t>
            </a:r>
            <a:r>
              <a:rPr lang="en-GB" sz="2400" dirty="0"/>
              <a:t>		</a:t>
            </a:r>
            <a:r>
              <a:rPr lang="en-GB" sz="2400" dirty="0" smtClean="0"/>
              <a:t>24 </a:t>
            </a:r>
            <a:r>
              <a:rPr lang="en-GB" sz="2400" dirty="0"/>
              <a:t>x 6,15 MW	 </a:t>
            </a:r>
            <a:r>
              <a:rPr lang="en-GB" sz="2400" dirty="0" smtClean="0"/>
              <a:t>= 147,6 </a:t>
            </a:r>
            <a:r>
              <a:rPr lang="en-GB" sz="2400" dirty="0"/>
              <a:t>MW</a:t>
            </a:r>
          </a:p>
          <a:p>
            <a:endParaRPr lang="en-GB" dirty="0"/>
          </a:p>
        </p:txBody>
      </p:sp>
    </p:spTree>
    <p:extLst>
      <p:ext uri="{BB962C8B-B14F-4D97-AF65-F5344CB8AC3E}">
        <p14:creationId xmlns:p14="http://schemas.microsoft.com/office/powerpoint/2010/main" val="31404569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windrapport</a:t>
            </a:r>
            <a:endParaRPr lang="en-GB" dirty="0"/>
          </a:p>
        </p:txBody>
      </p:sp>
      <p:sp>
        <p:nvSpPr>
          <p:cNvPr id="3" name="Tijdelijke aanduiding voor inhoud 2"/>
          <p:cNvSpPr>
            <a:spLocks noGrp="1"/>
          </p:cNvSpPr>
          <p:nvPr>
            <p:ph sz="quarter" idx="13"/>
          </p:nvPr>
        </p:nvSpPr>
        <p:spPr/>
        <p:txBody>
          <a:bodyPr/>
          <a:lstStyle/>
          <a:p>
            <a:pPr marL="0" indent="0">
              <a:buNone/>
            </a:pPr>
            <a:r>
              <a:rPr lang="nl-NL" sz="2000" dirty="0" smtClean="0"/>
              <a:t>Vraag: Komt er een lijst met namen op de website?</a:t>
            </a:r>
          </a:p>
          <a:p>
            <a:endParaRPr lang="nl-NL" sz="2000" dirty="0"/>
          </a:p>
          <a:p>
            <a:pPr marL="0" indent="0">
              <a:buNone/>
            </a:pPr>
            <a:r>
              <a:rPr lang="nl-NL" sz="2000" dirty="0" smtClean="0"/>
              <a:t>Antwoord: Er komt geen lijst met bedrijven die voldoen aan genoemde randvoorwaarden</a:t>
            </a:r>
          </a:p>
          <a:p>
            <a:endParaRPr lang="nl-NL" dirty="0" smtClean="0"/>
          </a:p>
          <a:p>
            <a:pPr marL="0" indent="0">
              <a:buNone/>
            </a:pPr>
            <a:endParaRPr lang="en-GB" dirty="0"/>
          </a:p>
        </p:txBody>
      </p:sp>
    </p:spTree>
    <p:extLst>
      <p:ext uri="{BB962C8B-B14F-4D97-AF65-F5344CB8AC3E}">
        <p14:creationId xmlns:p14="http://schemas.microsoft.com/office/powerpoint/2010/main" val="894478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Bijlage 3: Exploitatieberekening - 1</a:t>
            </a:r>
            <a:endParaRPr lang="en-GB" dirty="0"/>
          </a:p>
        </p:txBody>
      </p:sp>
      <p:sp>
        <p:nvSpPr>
          <p:cNvPr id="3" name="Tijdelijke aanduiding voor inhoud 2"/>
          <p:cNvSpPr>
            <a:spLocks noGrp="1"/>
          </p:cNvSpPr>
          <p:nvPr>
            <p:ph sz="quarter" idx="13"/>
          </p:nvPr>
        </p:nvSpPr>
        <p:spPr/>
        <p:txBody>
          <a:bodyPr/>
          <a:lstStyle/>
          <a:p>
            <a:r>
              <a:rPr lang="nl-NL" sz="2000" dirty="0" smtClean="0"/>
              <a:t>Een </a:t>
            </a:r>
            <a:r>
              <a:rPr lang="nl-NL" sz="2000" dirty="0"/>
              <a:t>specificatie van de investeringskosten per component van de </a:t>
            </a:r>
            <a:r>
              <a:rPr lang="nl-NL" sz="2000" dirty="0" smtClean="0"/>
              <a:t>productie-installatie</a:t>
            </a:r>
            <a:endParaRPr lang="nl-NL" sz="2000" dirty="0"/>
          </a:p>
          <a:p>
            <a:r>
              <a:rPr lang="nl-NL" sz="2000" dirty="0"/>
              <a:t>E</a:t>
            </a:r>
            <a:r>
              <a:rPr lang="nl-NL" sz="2000" dirty="0" smtClean="0"/>
              <a:t>en </a:t>
            </a:r>
            <a:r>
              <a:rPr lang="nl-NL" sz="2000" dirty="0"/>
              <a:t>overzicht van alle kosten- en baten van de </a:t>
            </a:r>
            <a:r>
              <a:rPr lang="nl-NL" sz="2000" dirty="0" smtClean="0"/>
              <a:t>productie-installatie</a:t>
            </a:r>
            <a:endParaRPr lang="nl-NL" sz="2000" dirty="0"/>
          </a:p>
          <a:p>
            <a:r>
              <a:rPr lang="nl-NL" sz="2000" dirty="0"/>
              <a:t>E</a:t>
            </a:r>
            <a:r>
              <a:rPr lang="nl-NL" sz="2000" dirty="0" smtClean="0"/>
              <a:t>en </a:t>
            </a:r>
            <a:r>
              <a:rPr lang="nl-NL" sz="2000" dirty="0"/>
              <a:t>berekening van het projectrendement over de </a:t>
            </a:r>
            <a:r>
              <a:rPr lang="nl-NL" sz="2000" dirty="0" smtClean="0"/>
              <a:t>subsidielooptijd</a:t>
            </a:r>
          </a:p>
          <a:p>
            <a:r>
              <a:rPr lang="nl-NL" sz="2000" dirty="0" smtClean="0"/>
              <a:t>Binnenkort </a:t>
            </a:r>
            <a:r>
              <a:rPr lang="nl-NL" sz="2000" dirty="0"/>
              <a:t>zal een </a:t>
            </a:r>
            <a:r>
              <a:rPr lang="nl-NL" sz="2000" dirty="0" smtClean="0"/>
              <a:t>aangepast Excel </a:t>
            </a:r>
            <a:r>
              <a:rPr lang="nl-NL" sz="2000" dirty="0"/>
              <a:t>model online beschikbaar worden gesteld</a:t>
            </a:r>
          </a:p>
          <a:p>
            <a:endParaRPr lang="nl-NL" dirty="0"/>
          </a:p>
          <a:p>
            <a:endParaRPr lang="en-GB" dirty="0"/>
          </a:p>
        </p:txBody>
      </p:sp>
    </p:spTree>
    <p:extLst>
      <p:ext uri="{BB962C8B-B14F-4D97-AF65-F5344CB8AC3E}">
        <p14:creationId xmlns:p14="http://schemas.microsoft.com/office/powerpoint/2010/main" val="337920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Bijlage 4: </a:t>
            </a:r>
            <a:r>
              <a:rPr lang="nl-NL" dirty="0" smtClean="0"/>
              <a:t>Jaarrekening</a:t>
            </a:r>
            <a:endParaRPr lang="en-GB" dirty="0"/>
          </a:p>
        </p:txBody>
      </p:sp>
      <p:sp>
        <p:nvSpPr>
          <p:cNvPr id="3" name="Tijdelijke aanduiding voor inhoud 2"/>
          <p:cNvSpPr>
            <a:spLocks noGrp="1"/>
          </p:cNvSpPr>
          <p:nvPr>
            <p:ph sz="quarter" idx="13"/>
          </p:nvPr>
        </p:nvSpPr>
        <p:spPr/>
        <p:txBody>
          <a:bodyPr/>
          <a:lstStyle/>
          <a:p>
            <a:r>
              <a:rPr lang="en-GB" sz="2000" dirty="0" err="1" smtClean="0"/>
              <a:t>Meest</a:t>
            </a:r>
            <a:r>
              <a:rPr lang="en-GB" sz="2000" dirty="0" smtClean="0"/>
              <a:t> </a:t>
            </a:r>
            <a:r>
              <a:rPr lang="en-GB" sz="2000" dirty="0" err="1" smtClean="0"/>
              <a:t>recente</a:t>
            </a:r>
            <a:r>
              <a:rPr lang="en-GB" sz="2000" dirty="0" smtClean="0"/>
              <a:t> </a:t>
            </a:r>
            <a:r>
              <a:rPr lang="en-GB" sz="2000" dirty="0" err="1"/>
              <a:t>vastgestelde</a:t>
            </a:r>
            <a:r>
              <a:rPr lang="en-GB" sz="2000" dirty="0"/>
              <a:t> </a:t>
            </a:r>
            <a:r>
              <a:rPr lang="en-GB" sz="2000" dirty="0" err="1" smtClean="0"/>
              <a:t>jaarrekening</a:t>
            </a:r>
            <a:endParaRPr lang="en-GB" sz="2000" dirty="0" smtClean="0"/>
          </a:p>
          <a:p>
            <a:r>
              <a:rPr lang="en-GB" sz="2000" dirty="0" err="1"/>
              <a:t>M</a:t>
            </a:r>
            <a:r>
              <a:rPr lang="en-GB" sz="2000" dirty="0" err="1" smtClean="0"/>
              <a:t>oederbedrijf</a:t>
            </a:r>
            <a:r>
              <a:rPr lang="en-GB" sz="2000" dirty="0" smtClean="0"/>
              <a:t> </a:t>
            </a:r>
            <a:r>
              <a:rPr lang="en-GB" sz="2000" dirty="0" err="1" smtClean="0"/>
              <a:t>telt</a:t>
            </a:r>
            <a:r>
              <a:rPr lang="en-GB" sz="2000" dirty="0" smtClean="0"/>
              <a:t> </a:t>
            </a:r>
            <a:r>
              <a:rPr lang="en-GB" sz="2000" dirty="0" err="1" smtClean="0"/>
              <a:t>mee</a:t>
            </a:r>
            <a:r>
              <a:rPr lang="en-GB" sz="2000" dirty="0" smtClean="0"/>
              <a:t>, op </a:t>
            </a:r>
            <a:r>
              <a:rPr lang="en-GB" sz="2000" dirty="0" err="1" smtClean="0"/>
              <a:t>voorwaarde</a:t>
            </a:r>
            <a:r>
              <a:rPr lang="en-GB" sz="2000" dirty="0" smtClean="0"/>
              <a:t> </a:t>
            </a:r>
            <a:r>
              <a:rPr lang="en-GB" sz="2000" dirty="0" err="1" smtClean="0"/>
              <a:t>dat</a:t>
            </a:r>
            <a:r>
              <a:rPr lang="en-GB" sz="2000" dirty="0" smtClean="0"/>
              <a:t> </a:t>
            </a:r>
            <a:r>
              <a:rPr lang="en-GB" sz="2000" dirty="0" err="1" smtClean="0"/>
              <a:t>instemming</a:t>
            </a:r>
            <a:r>
              <a:rPr lang="en-GB" sz="2000" dirty="0" smtClean="0"/>
              <a:t> is </a:t>
            </a:r>
            <a:r>
              <a:rPr lang="en-GB" sz="2000" dirty="0" err="1" smtClean="0"/>
              <a:t>verleend</a:t>
            </a:r>
            <a:endParaRPr lang="en-GB" sz="2000" dirty="0" smtClean="0"/>
          </a:p>
        </p:txBody>
      </p:sp>
    </p:spTree>
    <p:extLst>
      <p:ext uri="{BB962C8B-B14F-4D97-AF65-F5344CB8AC3E}">
        <p14:creationId xmlns:p14="http://schemas.microsoft.com/office/powerpoint/2010/main" val="20907496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Bijlage 5: Financieringsplan</a:t>
            </a:r>
            <a:endParaRPr lang="en-GB" dirty="0"/>
          </a:p>
        </p:txBody>
      </p:sp>
      <p:sp>
        <p:nvSpPr>
          <p:cNvPr id="3" name="Tijdelijke aanduiding voor inhoud 2"/>
          <p:cNvSpPr>
            <a:spLocks noGrp="1"/>
          </p:cNvSpPr>
          <p:nvPr>
            <p:ph sz="quarter" idx="13"/>
          </p:nvPr>
        </p:nvSpPr>
        <p:spPr/>
        <p:txBody>
          <a:bodyPr/>
          <a:lstStyle/>
          <a:p>
            <a:r>
              <a:rPr lang="nl-NL" sz="2000" dirty="0" smtClean="0"/>
              <a:t>Uitleg </a:t>
            </a:r>
            <a:r>
              <a:rPr lang="nl-NL" sz="2000" dirty="0" smtClean="0"/>
              <a:t>hoe u het project wilt financieren</a:t>
            </a:r>
          </a:p>
          <a:p>
            <a:r>
              <a:rPr lang="nl-NL" sz="2000" dirty="0" smtClean="0"/>
              <a:t>Uitleg over de verdeling eigen vermogen en vreemd vermogen in het project</a:t>
            </a:r>
          </a:p>
        </p:txBody>
      </p:sp>
    </p:spTree>
    <p:extLst>
      <p:ext uri="{BB962C8B-B14F-4D97-AF65-F5344CB8AC3E}">
        <p14:creationId xmlns:p14="http://schemas.microsoft.com/office/powerpoint/2010/main" val="41192636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Overige bijlagen</a:t>
            </a:r>
            <a:endParaRPr lang="en-GB" dirty="0"/>
          </a:p>
        </p:txBody>
      </p:sp>
      <p:sp>
        <p:nvSpPr>
          <p:cNvPr id="3" name="Tijdelijke aanduiding voor inhoud 2"/>
          <p:cNvSpPr>
            <a:spLocks noGrp="1"/>
          </p:cNvSpPr>
          <p:nvPr>
            <p:ph sz="quarter" idx="13"/>
          </p:nvPr>
        </p:nvSpPr>
        <p:spPr/>
        <p:txBody>
          <a:bodyPr/>
          <a:lstStyle/>
          <a:p>
            <a:r>
              <a:rPr lang="nl-NL" sz="2000" dirty="0" smtClean="0"/>
              <a:t>Bijlage 6: Tabel met windturbinegegevens en windturbinelocaties</a:t>
            </a:r>
          </a:p>
          <a:p>
            <a:r>
              <a:rPr lang="nl-NL" sz="2000" dirty="0" smtClean="0"/>
              <a:t>Bijlage 7: Tabel met kabeltracé-gegevens</a:t>
            </a:r>
          </a:p>
          <a:p>
            <a:r>
              <a:rPr lang="nl-NL" sz="2000" dirty="0" smtClean="0"/>
              <a:t>Bijlage 8: Intentieverklaring financier</a:t>
            </a:r>
          </a:p>
          <a:p>
            <a:r>
              <a:rPr lang="nl-NL" sz="2000" dirty="0" smtClean="0"/>
              <a:t>Bijlage 9: Overzicht samenwerkingsverband</a:t>
            </a:r>
          </a:p>
          <a:p>
            <a:r>
              <a:rPr lang="nl-NL" sz="2000" dirty="0" smtClean="0"/>
              <a:t>Bijlage 10: Meer dan één type turbine</a:t>
            </a:r>
          </a:p>
          <a:p>
            <a:r>
              <a:rPr lang="nl-NL" sz="2000" dirty="0" smtClean="0"/>
              <a:t>Bijlage 11: Certificeringsplan</a:t>
            </a:r>
          </a:p>
          <a:p>
            <a:r>
              <a:rPr lang="nl-NL" sz="2000" dirty="0" smtClean="0"/>
              <a:t>Bijlage 12: </a:t>
            </a:r>
            <a:r>
              <a:rPr lang="nl-NL" sz="2000" dirty="0" err="1" smtClean="0"/>
              <a:t>Milieu-effecten</a:t>
            </a:r>
            <a:r>
              <a:rPr lang="nl-NL" sz="2000" dirty="0" smtClean="0"/>
              <a:t> fundatie</a:t>
            </a:r>
            <a:endParaRPr lang="en-GB" sz="2000" dirty="0"/>
          </a:p>
        </p:txBody>
      </p:sp>
    </p:spTree>
    <p:extLst>
      <p:ext uri="{BB962C8B-B14F-4D97-AF65-F5344CB8AC3E}">
        <p14:creationId xmlns:p14="http://schemas.microsoft.com/office/powerpoint/2010/main" val="32856658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Tot wanneer kunt u vragen stellen</a:t>
            </a:r>
            <a:endParaRPr lang="en-GB" dirty="0"/>
          </a:p>
        </p:txBody>
      </p:sp>
      <p:sp>
        <p:nvSpPr>
          <p:cNvPr id="3" name="Tijdelijke aanduiding voor inhoud 2"/>
          <p:cNvSpPr>
            <a:spLocks noGrp="1"/>
          </p:cNvSpPr>
          <p:nvPr>
            <p:ph sz="quarter" idx="13"/>
          </p:nvPr>
        </p:nvSpPr>
        <p:spPr/>
        <p:txBody>
          <a:bodyPr/>
          <a:lstStyle/>
          <a:p>
            <a:r>
              <a:rPr lang="nl-NL" sz="2000" dirty="0" smtClean="0"/>
              <a:t>Vragen kunt u stellen aan </a:t>
            </a:r>
            <a:r>
              <a:rPr lang="nl-NL" sz="2000" dirty="0" smtClean="0">
                <a:hlinkClick r:id="rId2"/>
              </a:rPr>
              <a:t>woz@rvo.nl</a:t>
            </a:r>
            <a:endParaRPr lang="nl-NL" sz="2000" dirty="0"/>
          </a:p>
          <a:p>
            <a:r>
              <a:rPr lang="nl-NL" sz="2000" dirty="0" smtClean="0"/>
              <a:t>Tot </a:t>
            </a:r>
            <a:r>
              <a:rPr lang="nl-NL" sz="2000" dirty="0" smtClean="0"/>
              <a:t>en met 10 </a:t>
            </a:r>
            <a:r>
              <a:rPr lang="nl-NL" sz="2000" dirty="0" smtClean="0"/>
              <a:t>september 2016 is het mogelijk om vragen voor Tender 2 in te dienen. Antwoorden worden z.s.m. via de website bekend gemaakt</a:t>
            </a:r>
            <a:endParaRPr lang="nl-NL" sz="2000" dirty="0"/>
          </a:p>
          <a:p>
            <a:r>
              <a:rPr lang="nl-NL" sz="2000" dirty="0" smtClean="0"/>
              <a:t>Na </a:t>
            </a:r>
            <a:r>
              <a:rPr lang="nl-NL" sz="2000" dirty="0" smtClean="0"/>
              <a:t>10 </a:t>
            </a:r>
            <a:r>
              <a:rPr lang="nl-NL" sz="2000" dirty="0" smtClean="0"/>
              <a:t>september beantwoordt RVO geen vragen meer </a:t>
            </a:r>
            <a:r>
              <a:rPr lang="nl-NL" sz="2000" dirty="0" smtClean="0"/>
              <a:t>tot </a:t>
            </a:r>
            <a:r>
              <a:rPr lang="nl-NL" sz="2000" dirty="0" smtClean="0"/>
              <a:t>aan de uitslag van tender</a:t>
            </a:r>
          </a:p>
          <a:p>
            <a:r>
              <a:rPr lang="nl-NL" sz="2000" dirty="0" smtClean="0"/>
              <a:t>Uitzondering: Contact is alleen mogelijk voor het maken van een afspraak voor het indienen van de aanvragen</a:t>
            </a:r>
          </a:p>
          <a:p>
            <a:pPr marL="0" indent="0">
              <a:buNone/>
            </a:pPr>
            <a:endParaRPr lang="nl-NL" dirty="0" smtClean="0"/>
          </a:p>
          <a:p>
            <a:endParaRPr lang="nl-NL" dirty="0" smtClean="0"/>
          </a:p>
          <a:p>
            <a:endParaRPr lang="nl-NL" dirty="0" smtClean="0"/>
          </a:p>
          <a:p>
            <a:pPr marL="360000" lvl="1" indent="0">
              <a:buNone/>
            </a:pPr>
            <a:r>
              <a:rPr lang="nl-NL" dirty="0" smtClean="0"/>
              <a:t> </a:t>
            </a:r>
            <a:endParaRPr lang="en-GB" dirty="0"/>
          </a:p>
        </p:txBody>
      </p:sp>
    </p:spTree>
    <p:extLst>
      <p:ext uri="{BB962C8B-B14F-4D97-AF65-F5344CB8AC3E}">
        <p14:creationId xmlns:p14="http://schemas.microsoft.com/office/powerpoint/2010/main" val="41819997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Vervolg</a:t>
            </a:r>
            <a:endParaRPr lang="nl-NL" dirty="0"/>
          </a:p>
        </p:txBody>
      </p:sp>
      <p:sp>
        <p:nvSpPr>
          <p:cNvPr id="3" name="Tijdelijke aanduiding voor inhoud 2"/>
          <p:cNvSpPr>
            <a:spLocks noGrp="1"/>
          </p:cNvSpPr>
          <p:nvPr>
            <p:ph sz="quarter" idx="13"/>
          </p:nvPr>
        </p:nvSpPr>
        <p:spPr>
          <a:xfrm>
            <a:off x="259711" y="2022345"/>
            <a:ext cx="8640000" cy="4201034"/>
          </a:xfrm>
        </p:spPr>
        <p:txBody>
          <a:bodyPr/>
          <a:lstStyle/>
          <a:p>
            <a:pPr marL="0" indent="0">
              <a:buNone/>
            </a:pPr>
            <a:r>
              <a:rPr lang="nl-NL" sz="2400" dirty="0" smtClean="0"/>
              <a:t>Offshorewind.rvo.nl voor:</a:t>
            </a:r>
          </a:p>
          <a:p>
            <a:pPr lvl="1"/>
            <a:r>
              <a:rPr lang="nl-NL" sz="2000" dirty="0" smtClean="0"/>
              <a:t>Publicatie vragen en antwoorden onderzoeksgegevens</a:t>
            </a:r>
          </a:p>
          <a:p>
            <a:pPr lvl="1"/>
            <a:r>
              <a:rPr lang="nl-NL" sz="2000" dirty="0" smtClean="0"/>
              <a:t>Publicatie Project &amp; Site </a:t>
            </a:r>
            <a:r>
              <a:rPr lang="nl-NL" sz="2000" dirty="0" err="1" smtClean="0"/>
              <a:t>Description</a:t>
            </a:r>
            <a:r>
              <a:rPr lang="nl-NL" sz="2000" dirty="0" smtClean="0"/>
              <a:t> </a:t>
            </a:r>
          </a:p>
          <a:p>
            <a:pPr lvl="1"/>
            <a:r>
              <a:rPr lang="nl-NL" sz="2000" dirty="0" smtClean="0"/>
              <a:t>Publicatie sheets van deze bijeenkomst </a:t>
            </a:r>
          </a:p>
          <a:p>
            <a:pPr lvl="1"/>
            <a:r>
              <a:rPr lang="nl-NL" sz="2000" dirty="0" smtClean="0"/>
              <a:t>Publicatie van onderzoeksgegevens</a:t>
            </a:r>
          </a:p>
          <a:p>
            <a:pPr lvl="1"/>
            <a:endParaRPr lang="nl-NL" sz="1200" dirty="0"/>
          </a:p>
          <a:p>
            <a:pPr marL="0" indent="0">
              <a:buNone/>
            </a:pPr>
            <a:r>
              <a:rPr lang="nl-NL" sz="2400" dirty="0" smtClean="0"/>
              <a:t>Kantoor Zwolle voor</a:t>
            </a:r>
            <a:r>
              <a:rPr lang="nl-NL" dirty="0" smtClean="0"/>
              <a:t>:</a:t>
            </a:r>
          </a:p>
          <a:p>
            <a:pPr lvl="1">
              <a:buFontTx/>
              <a:buChar char="-"/>
            </a:pPr>
            <a:r>
              <a:rPr lang="nl-NL" sz="2000" dirty="0" smtClean="0"/>
              <a:t>Voorlichtingsgesprek SDE+ en vergunning</a:t>
            </a:r>
          </a:p>
          <a:p>
            <a:pPr lvl="1">
              <a:buFontTx/>
              <a:buChar char="-"/>
            </a:pPr>
            <a:r>
              <a:rPr lang="nl-NL" sz="2000" dirty="0" smtClean="0"/>
              <a:t>Inleveren aanvraag voor subsidie en vergunning 2016</a:t>
            </a:r>
          </a:p>
          <a:p>
            <a:pPr lvl="1">
              <a:buFontTx/>
              <a:buChar char="-"/>
            </a:pPr>
            <a:endParaRPr lang="nl-NL" sz="1200" dirty="0" smtClean="0"/>
          </a:p>
          <a:p>
            <a:pPr marL="0" indent="0">
              <a:buNone/>
            </a:pPr>
            <a:r>
              <a:rPr lang="nl-NL" sz="2400" dirty="0" smtClean="0"/>
              <a:t>Subsidie en vergunning aanvragen: </a:t>
            </a:r>
            <a:r>
              <a:rPr lang="nl-NL" sz="2000" dirty="0" smtClean="0">
                <a:hlinkClick r:id="rId2"/>
              </a:rPr>
              <a:t>www.mijn.rvo.nl</a:t>
            </a:r>
            <a:endParaRPr lang="nl-NL" sz="2000" dirty="0" smtClean="0"/>
          </a:p>
          <a:p>
            <a:pPr marL="0" indent="0">
              <a:buNone/>
            </a:pPr>
            <a:endParaRPr lang="nl-NL" sz="2000" dirty="0" smtClean="0"/>
          </a:p>
        </p:txBody>
      </p:sp>
    </p:spTree>
    <p:extLst>
      <p:ext uri="{BB962C8B-B14F-4D97-AF65-F5344CB8AC3E}">
        <p14:creationId xmlns:p14="http://schemas.microsoft.com/office/powerpoint/2010/main" val="18993930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Project </a:t>
            </a:r>
            <a:r>
              <a:rPr lang="nl-NL" dirty="0" err="1" smtClean="0"/>
              <a:t>and</a:t>
            </a:r>
            <a:r>
              <a:rPr lang="nl-NL" dirty="0" smtClean="0"/>
              <a:t/>
            </a:r>
            <a:br>
              <a:rPr lang="nl-NL" dirty="0" smtClean="0"/>
            </a:br>
            <a:r>
              <a:rPr lang="nl-NL" dirty="0" smtClean="0"/>
              <a:t>Site </a:t>
            </a:r>
            <a:r>
              <a:rPr lang="nl-NL" dirty="0" err="1" smtClean="0"/>
              <a:t>Description</a:t>
            </a:r>
            <a:endParaRPr lang="nl-NL" dirty="0"/>
          </a:p>
        </p:txBody>
      </p:sp>
      <p:pic>
        <p:nvPicPr>
          <p:cNvPr id="5" name="Picture 2"/>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l="23773" t="12478" r="43799" b="6011"/>
          <a:stretch/>
        </p:blipFill>
        <p:spPr bwMode="auto">
          <a:xfrm>
            <a:off x="5008729" y="1134779"/>
            <a:ext cx="3610396" cy="510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673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183153" y="1354218"/>
            <a:ext cx="8640960" cy="864094"/>
          </a:xfrm>
        </p:spPr>
        <p:txBody>
          <a:bodyPr/>
          <a:lstStyle/>
          <a:p>
            <a:r>
              <a:rPr lang="nl-NL" dirty="0" smtClean="0"/>
              <a:t>Belangrijke aandachtspunten in SDE+ (herhaling van vorig jaar)</a:t>
            </a:r>
            <a:endParaRPr lang="nl-NL" dirty="0"/>
          </a:p>
        </p:txBody>
      </p:sp>
      <p:sp>
        <p:nvSpPr>
          <p:cNvPr id="16" name="Tijdelijke aanduiding voor inhoud 15"/>
          <p:cNvSpPr>
            <a:spLocks noGrp="1"/>
          </p:cNvSpPr>
          <p:nvPr>
            <p:ph sz="quarter" idx="13"/>
          </p:nvPr>
        </p:nvSpPr>
        <p:spPr/>
        <p:txBody>
          <a:bodyPr/>
          <a:lstStyle/>
          <a:p>
            <a:pPr marL="0" indent="0">
              <a:buNone/>
            </a:pPr>
            <a:endParaRPr lang="nl-NL" dirty="0" smtClean="0"/>
          </a:p>
          <a:p>
            <a:pPr marL="0" indent="0">
              <a:buNone/>
            </a:pPr>
            <a:r>
              <a:rPr lang="nl-NL" sz="2000" dirty="0" smtClean="0"/>
              <a:t>1. Startdatum subsidie</a:t>
            </a:r>
          </a:p>
          <a:p>
            <a:pPr lvl="1"/>
            <a:r>
              <a:rPr lang="nl-NL" sz="2000" dirty="0" smtClean="0"/>
              <a:t>1</a:t>
            </a:r>
            <a:r>
              <a:rPr lang="nl-NL" sz="2000" baseline="30000" dirty="0" smtClean="0"/>
              <a:t>e</a:t>
            </a:r>
            <a:r>
              <a:rPr lang="nl-NL" sz="2000" dirty="0" smtClean="0"/>
              <a:t> van de maand</a:t>
            </a:r>
          </a:p>
          <a:p>
            <a:pPr lvl="1"/>
            <a:r>
              <a:rPr lang="nl-NL" sz="2000" dirty="0" smtClean="0"/>
              <a:t>maximaal 3 keer wijzigen</a:t>
            </a:r>
          </a:p>
          <a:p>
            <a:pPr lvl="1"/>
            <a:r>
              <a:rPr lang="nl-NL" sz="2000" dirty="0" smtClean="0"/>
              <a:t>maximaal 5 verschillende startdata per deelproject, wel minimaal 2 maanden verschil</a:t>
            </a:r>
          </a:p>
          <a:p>
            <a:pPr lvl="1"/>
            <a:r>
              <a:rPr lang="nl-NL" sz="2000" dirty="0" smtClean="0"/>
              <a:t>Startdatum ook achteraf aan te passen, echter </a:t>
            </a:r>
            <a:r>
              <a:rPr lang="nl-NL" sz="2000" b="1" dirty="0" smtClean="0"/>
              <a:t>niet </a:t>
            </a:r>
            <a:r>
              <a:rPr lang="nl-NL" sz="2000" dirty="0" smtClean="0"/>
              <a:t>na officiële ingebruikname volledig windpark</a:t>
            </a:r>
          </a:p>
          <a:p>
            <a:pPr lvl="1"/>
            <a:endParaRPr lang="nl-NL" dirty="0" smtClean="0"/>
          </a:p>
          <a:p>
            <a:pPr marL="0" indent="0">
              <a:buNone/>
            </a:pPr>
            <a:endParaRPr lang="nl-NL" dirty="0" smtClean="0"/>
          </a:p>
          <a:p>
            <a:pPr marL="0" indent="0">
              <a:buNone/>
            </a:pPr>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751747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183153" y="1354218"/>
            <a:ext cx="8640960" cy="864094"/>
          </a:xfrm>
        </p:spPr>
        <p:txBody>
          <a:bodyPr/>
          <a:lstStyle/>
          <a:p>
            <a:r>
              <a:rPr lang="nl-NL" dirty="0" smtClean="0"/>
              <a:t>Belangrijke aandachtspunten in SDE+</a:t>
            </a:r>
            <a:endParaRPr lang="nl-NL" dirty="0"/>
          </a:p>
        </p:txBody>
      </p:sp>
      <p:sp>
        <p:nvSpPr>
          <p:cNvPr id="16" name="Tijdelijke aanduiding voor inhoud 15"/>
          <p:cNvSpPr>
            <a:spLocks noGrp="1"/>
          </p:cNvSpPr>
          <p:nvPr>
            <p:ph sz="quarter" idx="13"/>
          </p:nvPr>
        </p:nvSpPr>
        <p:spPr/>
        <p:txBody>
          <a:bodyPr/>
          <a:lstStyle/>
          <a:p>
            <a:pPr marL="514350" indent="-514350">
              <a:buFont typeface="+mj-lt"/>
              <a:buAutoNum type="arabicPeriod" startAt="2"/>
            </a:pPr>
            <a:r>
              <a:rPr lang="nl-NL" sz="2000" dirty="0" smtClean="0"/>
              <a:t>Afschaffen windfactor</a:t>
            </a:r>
          </a:p>
          <a:p>
            <a:pPr marL="514350" indent="-514350">
              <a:buFont typeface="+mj-lt"/>
              <a:buAutoNum type="arabicPeriod" startAt="2"/>
            </a:pPr>
            <a:r>
              <a:rPr lang="nl-NL" sz="2000" dirty="0" smtClean="0"/>
              <a:t>Introductie P50</a:t>
            </a:r>
          </a:p>
          <a:p>
            <a:pPr marL="514350" indent="-514350">
              <a:buFont typeface="+mj-lt"/>
              <a:buAutoNum type="arabicPeriod" startAt="2"/>
            </a:pPr>
            <a:r>
              <a:rPr lang="nl-NL" sz="2000" dirty="0" smtClean="0"/>
              <a:t>Introductie forward &amp; backward banking</a:t>
            </a:r>
          </a:p>
          <a:p>
            <a:pPr marL="514350" indent="-514350">
              <a:buFont typeface="+mj-lt"/>
              <a:buAutoNum type="arabicPeriod" startAt="2"/>
            </a:pPr>
            <a:r>
              <a:rPr lang="nl-NL" sz="2000" dirty="0" smtClean="0"/>
              <a:t>Introductie 16</a:t>
            </a:r>
            <a:r>
              <a:rPr lang="nl-NL" sz="2000" baseline="30000" dirty="0" smtClean="0"/>
              <a:t>e</a:t>
            </a:r>
            <a:r>
              <a:rPr lang="nl-NL" sz="2000" dirty="0" smtClean="0"/>
              <a:t> jaar, </a:t>
            </a:r>
            <a:r>
              <a:rPr lang="nl-NL" sz="2000" b="1" dirty="0" smtClean="0"/>
              <a:t>indien</a:t>
            </a:r>
            <a:r>
              <a:rPr lang="nl-NL" sz="2000" b="1" i="1" dirty="0" smtClean="0"/>
              <a:t> </a:t>
            </a:r>
            <a:r>
              <a:rPr lang="nl-NL" sz="2000" dirty="0" smtClean="0"/>
              <a:t>niet alle subsidiabele productie is benut </a:t>
            </a:r>
          </a:p>
          <a:p>
            <a:pPr marL="360000" lvl="1" indent="0">
              <a:buNone/>
            </a:pPr>
            <a:endParaRPr lang="nl-NL" dirty="0" smtClean="0"/>
          </a:p>
          <a:p>
            <a:pPr marL="360000" lvl="1" indent="0">
              <a:buNone/>
            </a:pPr>
            <a:endParaRPr lang="nl-NL" dirty="0" smtClean="0"/>
          </a:p>
          <a:p>
            <a:pPr marL="0" indent="0">
              <a:buNone/>
            </a:pPr>
            <a:endParaRPr lang="nl-NL" dirty="0" smtClean="0"/>
          </a:p>
          <a:p>
            <a:pPr marL="0" indent="0">
              <a:buNone/>
            </a:pPr>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2207590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Wat is banking?</a:t>
            </a:r>
            <a:endParaRPr lang="en-US" dirty="0"/>
          </a:p>
        </p:txBody>
      </p:sp>
      <p:sp>
        <p:nvSpPr>
          <p:cNvPr id="3" name="Tijdelijke aanduiding voor inhoud 2"/>
          <p:cNvSpPr>
            <a:spLocks noGrp="1"/>
          </p:cNvSpPr>
          <p:nvPr>
            <p:ph sz="quarter" idx="13"/>
          </p:nvPr>
        </p:nvSpPr>
        <p:spPr/>
        <p:txBody>
          <a:bodyPr/>
          <a:lstStyle/>
          <a:p>
            <a:r>
              <a:rPr lang="nl-NL" sz="2000" dirty="0" smtClean="0"/>
              <a:t>Jaarmaximum </a:t>
            </a:r>
            <a:r>
              <a:rPr lang="nl-NL" sz="2000" dirty="0"/>
              <a:t>productie: berekende netto P50 (MWh) productie</a:t>
            </a:r>
          </a:p>
          <a:p>
            <a:r>
              <a:rPr lang="nl-NL" sz="2000" dirty="0"/>
              <a:t>Forward banking: productie tekort in een jaar is een tegoed voor volgende jaren. </a:t>
            </a:r>
            <a:br>
              <a:rPr lang="nl-NL" sz="2000" dirty="0"/>
            </a:br>
            <a:r>
              <a:rPr lang="nl-NL" sz="2000" dirty="0"/>
              <a:t>Bij een productie meer dan beschikte P50 is volledige productie subsidiabel mits voldoende in de forward banking pot </a:t>
            </a:r>
            <a:r>
              <a:rPr lang="nl-NL" sz="2000" dirty="0" smtClean="0"/>
              <a:t>zit</a:t>
            </a:r>
            <a:endParaRPr lang="nl-NL" sz="2000" dirty="0"/>
          </a:p>
          <a:p>
            <a:r>
              <a:rPr lang="nl-NL" sz="2000" dirty="0"/>
              <a:t>Backward banking: productie overschot meenemen naar volgende </a:t>
            </a:r>
            <a:r>
              <a:rPr lang="nl-NL" sz="2000" dirty="0" smtClean="0"/>
              <a:t>jaren </a:t>
            </a:r>
            <a:r>
              <a:rPr lang="nl-NL" sz="2000" dirty="0"/>
              <a:t/>
            </a:r>
            <a:br>
              <a:rPr lang="nl-NL" sz="2000" dirty="0"/>
            </a:br>
            <a:r>
              <a:rPr lang="nl-NL" sz="2000" dirty="0"/>
              <a:t>Bij een productie minder dan beschikte P50 aanvullen tot P50 uit backward </a:t>
            </a:r>
            <a:r>
              <a:rPr lang="nl-NL" sz="2000" dirty="0" smtClean="0"/>
              <a:t>reserve</a:t>
            </a:r>
          </a:p>
          <a:p>
            <a:r>
              <a:rPr lang="nl-NL" sz="2000" dirty="0" smtClean="0"/>
              <a:t>Geen limiet aan hoeveelheid productie</a:t>
            </a:r>
            <a:endParaRPr lang="en-US" sz="2000" dirty="0"/>
          </a:p>
        </p:txBody>
      </p:sp>
    </p:spTree>
    <p:extLst>
      <p:ext uri="{BB962C8B-B14F-4D97-AF65-F5344CB8AC3E}">
        <p14:creationId xmlns:p14="http://schemas.microsoft.com/office/powerpoint/2010/main" val="454921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183153" y="1354218"/>
            <a:ext cx="8640960" cy="864094"/>
          </a:xfrm>
        </p:spPr>
        <p:txBody>
          <a:bodyPr/>
          <a:lstStyle/>
          <a:p>
            <a:r>
              <a:rPr lang="nl-NL" dirty="0" smtClean="0"/>
              <a:t>Andere wijzigingen in SDE+</a:t>
            </a:r>
            <a:endParaRPr lang="nl-NL" dirty="0"/>
          </a:p>
        </p:txBody>
      </p:sp>
      <p:sp>
        <p:nvSpPr>
          <p:cNvPr id="16" name="Tijdelijke aanduiding voor inhoud 15"/>
          <p:cNvSpPr>
            <a:spLocks noGrp="1"/>
          </p:cNvSpPr>
          <p:nvPr>
            <p:ph sz="quarter" idx="13"/>
          </p:nvPr>
        </p:nvSpPr>
        <p:spPr/>
        <p:txBody>
          <a:bodyPr/>
          <a:lstStyle/>
          <a:p>
            <a:pPr marL="0" indent="0">
              <a:buNone/>
            </a:pPr>
            <a:r>
              <a:rPr lang="nl-NL" sz="2000" dirty="0" smtClean="0"/>
              <a:t>Europese Richtsnoeren </a:t>
            </a:r>
            <a:r>
              <a:rPr lang="nl-NL" sz="2000" dirty="0"/>
              <a:t>staatssteun ten behoeve van milieubescherming en energie </a:t>
            </a:r>
            <a:r>
              <a:rPr lang="nl-NL" sz="2000" dirty="0" smtClean="0"/>
              <a:t>2014-2020</a:t>
            </a:r>
            <a:r>
              <a:rPr lang="nl-NL" sz="2000" dirty="0"/>
              <a:t> </a:t>
            </a:r>
            <a:r>
              <a:rPr lang="nl-NL" sz="2000" dirty="0" smtClean="0"/>
              <a:t>(MSK)</a:t>
            </a:r>
          </a:p>
          <a:p>
            <a:pPr lvl="1"/>
            <a:r>
              <a:rPr lang="nl-NL" sz="2000" dirty="0" smtClean="0"/>
              <a:t>Geen individuele goedkeuring meer </a:t>
            </a:r>
            <a:r>
              <a:rPr lang="nl-NL" sz="2000" dirty="0" smtClean="0"/>
              <a:t>nodig</a:t>
            </a:r>
            <a:endParaRPr lang="nl-NL" sz="2000" dirty="0" smtClean="0"/>
          </a:p>
          <a:p>
            <a:pPr lvl="1"/>
            <a:r>
              <a:rPr lang="nl-NL" sz="2000" dirty="0" smtClean="0"/>
              <a:t>“Voor beschikkingen vanaf 1-1-2016 zijn maatregelen uitgewerkt </a:t>
            </a:r>
            <a:r>
              <a:rPr lang="nl-NL" sz="2000" dirty="0"/>
              <a:t>om te garanderen dat producenten geen prikkel krijgen om elektriciteit te </a:t>
            </a:r>
            <a:r>
              <a:rPr lang="nl-NL" sz="2000" dirty="0" smtClean="0"/>
              <a:t>produceren </a:t>
            </a:r>
            <a:r>
              <a:rPr lang="nl-NL" sz="2000" dirty="0"/>
              <a:t>tegen negatieve </a:t>
            </a:r>
            <a:r>
              <a:rPr lang="nl-NL" sz="2000" dirty="0" smtClean="0"/>
              <a:t>prijzen”</a:t>
            </a:r>
          </a:p>
          <a:p>
            <a:pPr marL="360000" lvl="1" indent="0">
              <a:buNone/>
            </a:pPr>
            <a:endParaRPr lang="nl-NL" dirty="0" smtClean="0"/>
          </a:p>
          <a:p>
            <a:pPr lvl="1"/>
            <a:endParaRPr lang="nl-NL" dirty="0" smtClean="0"/>
          </a:p>
          <a:p>
            <a:pPr marL="0" indent="0">
              <a:buNone/>
            </a:pPr>
            <a:endParaRPr lang="nl-NL" dirty="0" smtClean="0"/>
          </a:p>
          <a:p>
            <a:pPr marL="0" indent="0">
              <a:buNone/>
            </a:pPr>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1121252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RVOnl_Corporate_Hemelblauw">
  <a:themeElements>
    <a:clrScheme name="RVO">
      <a:dk1>
        <a:sysClr val="windowText" lastClr="000000"/>
      </a:dk1>
      <a:lt1>
        <a:sysClr val="window" lastClr="FFFFFF"/>
      </a:lt1>
      <a:dk2>
        <a:srgbClr val="007BC7"/>
      </a:dk2>
      <a:lt2>
        <a:srgbClr val="EEECE1"/>
      </a:lt2>
      <a:accent1>
        <a:srgbClr val="007BC7"/>
      </a:accent1>
      <a:accent2>
        <a:srgbClr val="8FCAE7"/>
      </a:accent2>
      <a:accent3>
        <a:srgbClr val="39870C"/>
      </a:accent3>
      <a:accent4>
        <a:srgbClr val="F9E11E"/>
      </a:accent4>
      <a:accent5>
        <a:srgbClr val="E17000"/>
      </a:accent5>
      <a:accent6>
        <a:srgbClr val="D52B1E"/>
      </a:accent6>
      <a:hlink>
        <a:srgbClr val="002060"/>
      </a:hlink>
      <a:folHlink>
        <a:srgbClr val="800080"/>
      </a:folHlink>
    </a:clrScheme>
    <a:fontScheme name="RVO">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RVO.potx" id="{3D792080-9BF0-4E84-9E30-8E439A1BF80E}" vid="{8BDE3F31-DB42-4E7C-8EC8-23B2D20DC7AA}"/>
    </a:ext>
  </a:extLst>
</a:theme>
</file>

<file path=ppt/theme/theme2.xml><?xml version="1.0" encoding="utf-8"?>
<a:theme xmlns:a="http://schemas.openxmlformats.org/drawingml/2006/main" name="RVO">
  <a:themeElements>
    <a:clrScheme name="Aangepast 2">
      <a:dk1>
        <a:sysClr val="windowText" lastClr="000000"/>
      </a:dk1>
      <a:lt1>
        <a:sysClr val="window" lastClr="FFFFFF"/>
      </a:lt1>
      <a:dk2>
        <a:srgbClr val="0F6FC6"/>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VO">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RVO.potx" id="{3D792080-9BF0-4E84-9E30-8E439A1BF80E}" vid="{8BDE3F31-DB42-4E7C-8EC8-23B2D20DC7AA}"/>
    </a:ext>
  </a:extLst>
</a:theme>
</file>

<file path=ppt/theme/theme3.xml><?xml version="1.0" encoding="utf-8"?>
<a:theme xmlns:a="http://schemas.openxmlformats.org/drawingml/2006/main" name="1_RVO">
  <a:themeElements>
    <a:clrScheme name="Aangepast 2">
      <a:dk1>
        <a:sysClr val="windowText" lastClr="000000"/>
      </a:dk1>
      <a:lt1>
        <a:sysClr val="window" lastClr="FFFFFF"/>
      </a:lt1>
      <a:dk2>
        <a:srgbClr val="0F6FC6"/>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VO">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RVO.potx" id="{3D792080-9BF0-4E84-9E30-8E439A1BF80E}" vid="{8BDE3F31-DB42-4E7C-8EC8-23B2D20DC7A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RVOnl_Corporate_Hemelblauw</Template>
  <TotalTime>3536</TotalTime>
  <Words>2018</Words>
  <Application>Microsoft Office PowerPoint</Application>
  <PresentationFormat>Diavoorstelling (4:3)</PresentationFormat>
  <Paragraphs>350</Paragraphs>
  <Slides>58</Slides>
  <Notes>1</Notes>
  <HiddenSlides>0</HiddenSlides>
  <MMClips>0</MMClips>
  <ScaleCrop>false</ScaleCrop>
  <HeadingPairs>
    <vt:vector size="4" baseType="variant">
      <vt:variant>
        <vt:lpstr>Thema</vt:lpstr>
      </vt:variant>
      <vt:variant>
        <vt:i4>3</vt:i4>
      </vt:variant>
      <vt:variant>
        <vt:lpstr>Diatitels</vt:lpstr>
      </vt:variant>
      <vt:variant>
        <vt:i4>58</vt:i4>
      </vt:variant>
    </vt:vector>
  </HeadingPairs>
  <TitlesOfParts>
    <vt:vector size="61" baseType="lpstr">
      <vt:lpstr>RVOnl_Corporate_Hemelblauw</vt:lpstr>
      <vt:lpstr>RVO</vt:lpstr>
      <vt:lpstr>1_RVO</vt:lpstr>
      <vt:lpstr>SDE+ Tender 2 Wind op Zee</vt:lpstr>
      <vt:lpstr>Wat gaan we doen vanmiddag?</vt:lpstr>
      <vt:lpstr>Wat gaan we niet doen vanmiddag?</vt:lpstr>
      <vt:lpstr>Uitleg over de SDE+</vt:lpstr>
      <vt:lpstr>PowerPoint-presentatie</vt:lpstr>
      <vt:lpstr>Belangrijke aandachtspunten in SDE+ (herhaling van vorig jaar)</vt:lpstr>
      <vt:lpstr>Belangrijke aandachtspunten in SDE+</vt:lpstr>
      <vt:lpstr>Wat is banking?</vt:lpstr>
      <vt:lpstr>Andere wijzigingen in SDE+</vt:lpstr>
      <vt:lpstr>Negatieve prijzen</vt:lpstr>
      <vt:lpstr>Negatieve prijzen</vt:lpstr>
      <vt:lpstr>Negatieve prijzen</vt:lpstr>
      <vt:lpstr>Tenderbedrag, correctiebedrag en basisenergieprijs</vt:lpstr>
      <vt:lpstr>Berekening basis energieprijs</vt:lpstr>
      <vt:lpstr>Vragen: basis energieprijs</vt:lpstr>
      <vt:lpstr>Correctiebedrag</vt:lpstr>
      <vt:lpstr>Voorlopig correctiebedrag</vt:lpstr>
      <vt:lpstr>Definitief correctiebedrag (bijv. 2015)</vt:lpstr>
      <vt:lpstr>Vragen: definitief correctiebedrag</vt:lpstr>
      <vt:lpstr>Vragen: definitief correctiebedrag</vt:lpstr>
      <vt:lpstr>Waarde GVO altijd 0 euro?</vt:lpstr>
      <vt:lpstr>Berekening profiel- en onbalansfactor</vt:lpstr>
      <vt:lpstr>Advies van ECN</vt:lpstr>
      <vt:lpstr>Procedure Voorschotten voor SDE</vt:lpstr>
      <vt:lpstr>Procedure voorschotten - 2</vt:lpstr>
      <vt:lpstr>Vragen: voorschotten</vt:lpstr>
      <vt:lpstr>PowerPoint-presentatie</vt:lpstr>
      <vt:lpstr>PowerPoint-presentatie</vt:lpstr>
      <vt:lpstr>Regeling Windenergie op Zee 2016</vt:lpstr>
      <vt:lpstr>Regeling Windenergie op Zee 2016</vt:lpstr>
      <vt:lpstr>Regeling Windenergie op Zee 2016</vt:lpstr>
      <vt:lpstr>Regeling Windenergie op Zee 2016</vt:lpstr>
      <vt:lpstr>Regeling Windenergie op Zee 2016</vt:lpstr>
      <vt:lpstr>Regeling Windenergie op Zee 2016</vt:lpstr>
      <vt:lpstr>Regeling Windenergie op Zee 2016</vt:lpstr>
      <vt:lpstr>Bankgarantie i.v.m. SDE+</vt:lpstr>
      <vt:lpstr>Vragen: bankgarantie</vt:lpstr>
      <vt:lpstr>Ook een Bankgarantie in het kavelbesluit</vt:lpstr>
      <vt:lpstr>Regeling Windenergie op Zee 2016</vt:lpstr>
      <vt:lpstr>Regeling Windenergie op Zee 2016</vt:lpstr>
      <vt:lpstr>Regeling Windenergie op Zee 2016</vt:lpstr>
      <vt:lpstr>Regeling Windenergie op Zee 2016</vt:lpstr>
      <vt:lpstr>Regeling Windenergie op Zee 2016</vt:lpstr>
      <vt:lpstr>Regeling Windenergie op Zee 2016</vt:lpstr>
      <vt:lpstr>Wat hebt u nodig voor een aanvraag?</vt:lpstr>
      <vt:lpstr>Bijlage 1: Projectplan</vt:lpstr>
      <vt:lpstr>Bijlage 2: Windrapport - 1</vt:lpstr>
      <vt:lpstr>Bijlage 2: Windrapport - 2</vt:lpstr>
      <vt:lpstr>Bijlage 2: Windrapport extra voorschrift</vt:lpstr>
      <vt:lpstr>Bestaande Belgische windparken</vt:lpstr>
      <vt:lpstr>Vragen: windrapport</vt:lpstr>
      <vt:lpstr>Bijlage 3: Exploitatieberekening - 1</vt:lpstr>
      <vt:lpstr>Bijlage 4: Jaarrekening</vt:lpstr>
      <vt:lpstr>Bijlage 5: Financieringsplan</vt:lpstr>
      <vt:lpstr>Overige bijlagen</vt:lpstr>
      <vt:lpstr>Tot wanneer kunt u vragen stellen</vt:lpstr>
      <vt:lpstr>Vervolg</vt:lpstr>
      <vt:lpstr>Project and Site Description</vt:lpstr>
    </vt:vector>
  </TitlesOfParts>
  <Company>Ministerie van EZ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Boerhave, ir. G.H. (Geert Harm)</dc:creator>
  <cp:lastModifiedBy>Marlet, A. (Angela)</cp:lastModifiedBy>
  <cp:revision>126</cp:revision>
  <cp:lastPrinted>2015-08-31T16:27:33Z</cp:lastPrinted>
  <dcterms:created xsi:type="dcterms:W3CDTF">2015-08-26T09:49:39Z</dcterms:created>
  <dcterms:modified xsi:type="dcterms:W3CDTF">2016-07-26T09:29:44Z</dcterms:modified>
</cp:coreProperties>
</file>